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4" r:id="rId2"/>
  </p:sldMasterIdLst>
  <p:notesMasterIdLst>
    <p:notesMasterId r:id="rId37"/>
  </p:notesMasterIdLst>
  <p:handoutMasterIdLst>
    <p:handoutMasterId r:id="rId38"/>
  </p:handoutMasterIdLst>
  <p:sldIdLst>
    <p:sldId id="521" r:id="rId3"/>
    <p:sldId id="504" r:id="rId4"/>
    <p:sldId id="442" r:id="rId5"/>
    <p:sldId id="510" r:id="rId6"/>
    <p:sldId id="491" r:id="rId7"/>
    <p:sldId id="556" r:id="rId8"/>
    <p:sldId id="557" r:id="rId9"/>
    <p:sldId id="558" r:id="rId10"/>
    <p:sldId id="559" r:id="rId11"/>
    <p:sldId id="560" r:id="rId12"/>
    <p:sldId id="561" r:id="rId13"/>
    <p:sldId id="562" r:id="rId14"/>
    <p:sldId id="563" r:id="rId15"/>
    <p:sldId id="564" r:id="rId16"/>
    <p:sldId id="565" r:id="rId17"/>
    <p:sldId id="566" r:id="rId18"/>
    <p:sldId id="571" r:id="rId19"/>
    <p:sldId id="570" r:id="rId20"/>
    <p:sldId id="569" r:id="rId21"/>
    <p:sldId id="567" r:id="rId22"/>
    <p:sldId id="568" r:id="rId23"/>
    <p:sldId id="572" r:id="rId24"/>
    <p:sldId id="574" r:id="rId25"/>
    <p:sldId id="573" r:id="rId26"/>
    <p:sldId id="575" r:id="rId27"/>
    <p:sldId id="576" r:id="rId28"/>
    <p:sldId id="578" r:id="rId29"/>
    <p:sldId id="577" r:id="rId30"/>
    <p:sldId id="579" r:id="rId31"/>
    <p:sldId id="583" r:id="rId32"/>
    <p:sldId id="582" r:id="rId33"/>
    <p:sldId id="581" r:id="rId34"/>
    <p:sldId id="580" r:id="rId35"/>
    <p:sldId id="506" r:id="rId36"/>
  </p:sldIdLst>
  <p:sldSz cx="12188825" cy="6858000"/>
  <p:notesSz cx="6797675" cy="9926638"/>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C1"/>
    <a:srgbClr val="FFFFFF"/>
    <a:srgbClr val="7E0000"/>
    <a:srgbClr val="893709"/>
    <a:srgbClr val="EAAC68"/>
    <a:srgbClr val="E49238"/>
    <a:srgbClr val="BB4B0D"/>
    <a:srgbClr val="F06F28"/>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43" autoAdjust="0"/>
    <p:restoredTop sz="95501" autoAdjust="0"/>
  </p:normalViewPr>
  <p:slideViewPr>
    <p:cSldViewPr showGuides="1">
      <p:cViewPr varScale="1">
        <p:scale>
          <a:sx n="92" d="100"/>
          <a:sy n="92" d="100"/>
        </p:scale>
        <p:origin x="510" y="108"/>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778"/>
    </p:cViewPr>
  </p:sorterViewPr>
  <p:notesViewPr>
    <p:cSldViewPr showGuides="1">
      <p:cViewPr varScale="1">
        <p:scale>
          <a:sx n="80" d="100"/>
          <a:sy n="80" d="100"/>
        </p:scale>
        <p:origin x="206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gs" Target="tags/tag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9088EAF-6ECA-4616-85EF-35AA19C641F3}" type="datetimeFigureOut">
              <a:rPr lang="tr-TR" smtClean="0"/>
              <a:pPr/>
              <a:t>13.12.2015</a:t>
            </a:fld>
            <a:endParaRPr lang="tr-TR" dirty="0"/>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9F912AB-2776-42F2-A957-313FC7EFEDB9}" type="slidenum">
              <a:rPr lang="tr-TR" smtClean="0"/>
              <a:pPr/>
              <a:t>‹#›</a:t>
            </a:fld>
            <a:endParaRPr lang="tr-T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BD2D7A-D230-4F91-BD59-0A39C2703BA8}" type="datetimeFigureOut">
              <a:rPr lang="tr-TR" smtClean="0"/>
              <a:pPr/>
              <a:t>13.12.2015</a:t>
            </a:fld>
            <a:endParaRPr lang="tr-TR" dirty="0"/>
          </a:p>
        </p:txBody>
      </p:sp>
      <p:sp>
        <p:nvSpPr>
          <p:cNvPr id="4" name="Slayt Görüntüsü Yer Tutucusu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93199CD-3E1B-4AE6-990F-76F925F5EA9F}" type="slidenum">
              <a:rPr lang="tr-TR" smtClean="0"/>
              <a:pPr/>
              <a:t>‹#›</a:t>
            </a:fld>
            <a:endParaRPr lang="tr-T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3603" y="1122363"/>
            <a:ext cx="9141619" cy="2387600"/>
          </a:xfrm>
        </p:spPr>
        <p:txBody>
          <a:bodyPr anchor="b"/>
          <a:lstStyle>
            <a:lvl1pPr algn="ctr">
              <a:defRPr sz="5998"/>
            </a:lvl1pPr>
          </a:lstStyle>
          <a:p>
            <a:r>
              <a:rPr lang="tr-TR" smtClean="0"/>
              <a:t>Asıl başlık stili için tıklatın</a:t>
            </a:r>
            <a:endParaRPr lang="tr-TR"/>
          </a:p>
        </p:txBody>
      </p:sp>
      <p:sp>
        <p:nvSpPr>
          <p:cNvPr id="3" name="Alt Başlık 2"/>
          <p:cNvSpPr>
            <a:spLocks noGrp="1"/>
          </p:cNvSpPr>
          <p:nvPr>
            <p:ph type="subTitle" idx="1"/>
          </p:nvPr>
        </p:nvSpPr>
        <p:spPr>
          <a:xfrm>
            <a:off x="1413892" y="2204864"/>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AD347D-5ACD-4C99-B74B-A9C85AD731AF}" type="datetimeFigureOut">
              <a:rPr lang="en-US" smtClean="0"/>
              <a:t>12/13/2015</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2134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8272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2628" y="365125"/>
            <a:ext cx="262821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7982" y="365125"/>
            <a:ext cx="7732286"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428064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34088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1675889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633" y="1709739"/>
            <a:ext cx="10512862" cy="2852737"/>
          </a:xfrm>
        </p:spPr>
        <p:txBody>
          <a:bodyPr anchor="b"/>
          <a:lstStyle>
            <a:lvl1pPr>
              <a:defRPr sz="5998"/>
            </a:lvl1pPr>
          </a:lstStyle>
          <a:p>
            <a:r>
              <a:rPr lang="tr-TR" smtClean="0"/>
              <a:t>Asıl başlık stili için tıklatın</a:t>
            </a:r>
            <a:endParaRPr lang="tr-TR"/>
          </a:p>
        </p:txBody>
      </p:sp>
      <p:sp>
        <p:nvSpPr>
          <p:cNvPr id="3" name="Metin Yer Tutucusu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40410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7982" y="1825625"/>
            <a:ext cx="518025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0592" y="1825625"/>
            <a:ext cx="518025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3493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569" y="365126"/>
            <a:ext cx="10512862"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570" y="2505075"/>
            <a:ext cx="5156444"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0593" y="2505075"/>
            <a:ext cx="518183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19947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16306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229989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570" y="457200"/>
            <a:ext cx="3931213" cy="1600200"/>
          </a:xfrm>
        </p:spPr>
        <p:txBody>
          <a:bodyPr anchor="b"/>
          <a:lstStyle>
            <a:lvl1pPr>
              <a:defRPr sz="3199"/>
            </a:lvl1pPr>
          </a:lstStyle>
          <a:p>
            <a:r>
              <a:rPr lang="tr-TR" smtClean="0"/>
              <a:t>Asıl başlık stili için tıklatın</a:t>
            </a:r>
            <a:endParaRPr lang="tr-TR"/>
          </a:p>
        </p:txBody>
      </p:sp>
      <p:sp>
        <p:nvSpPr>
          <p:cNvPr id="3" name="İçerik Yer Tutucusu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41157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570" y="457200"/>
            <a:ext cx="3931213" cy="1600200"/>
          </a:xfrm>
        </p:spPr>
        <p:txBody>
          <a:bodyPr anchor="b"/>
          <a:lstStyle>
            <a:lvl1pPr>
              <a:defRPr sz="3199"/>
            </a:lvl1pPr>
          </a:lstStyle>
          <a:p>
            <a:r>
              <a:rPr lang="tr-TR" smtClean="0"/>
              <a:t>Asıl başlık stili için tıklatın</a:t>
            </a:r>
            <a:endParaRPr lang="tr-TR"/>
          </a:p>
        </p:txBody>
      </p:sp>
      <p:sp>
        <p:nvSpPr>
          <p:cNvPr id="3" name="Resim Yer Tutucusu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tr-TR"/>
          </a:p>
        </p:txBody>
      </p:sp>
      <p:sp>
        <p:nvSpPr>
          <p:cNvPr id="4" name="Metin Yer Tutucusu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F41C87-7AD9-4845-A077-840E4A0F3F06}" type="datetimeFigureOut">
              <a:rPr lang="tr-TR" smtClean="0"/>
              <a:pPr/>
              <a:t>13.12.2015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09249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7000"/>
            <a:lum/>
          </a:blip>
          <a:srcRect/>
          <a:stretch>
            <a:fillRect l="20000" t="10000" r="20000" b="4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41C87-7AD9-4845-A077-840E4A0F3F06}" type="datetimeFigureOut">
              <a:rPr lang="tr-TR" smtClean="0"/>
              <a:pPr/>
              <a:t>13.12.2015</a:t>
            </a:fld>
            <a:endParaRPr lang="tr-TR" dirty="0"/>
          </a:p>
        </p:txBody>
      </p:sp>
      <p:sp>
        <p:nvSpPr>
          <p:cNvPr id="5" name="Altbilgi Yer Tutucusu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274064425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tr-TR"/>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ek%20ders%20karar%20sunu.docx"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ikdörtgen 6"/>
          <p:cNvSpPr/>
          <p:nvPr/>
        </p:nvSpPr>
        <p:spPr>
          <a:xfrm>
            <a:off x="2998068" y="692696"/>
            <a:ext cx="6480720" cy="5976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77988" y="44624"/>
            <a:ext cx="7848872" cy="6840760"/>
          </a:xfrm>
          <a:prstGeom prst="rect">
            <a:avLst/>
          </a:prstGeom>
        </p:spPr>
      </p:pic>
    </p:spTree>
    <p:extLst>
      <p:ext uri="{BB962C8B-B14F-4D97-AF65-F5344CB8AC3E}">
        <p14:creationId xmlns:p14="http://schemas.microsoft.com/office/powerpoint/2010/main" val="130246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p>
          <a:p>
            <a:pPr algn="just"/>
            <a:endParaRPr lang="tr-TR" sz="3000" dirty="0" smtClean="0">
              <a:latin typeface="Times New Roman" panose="02020603050405020304" pitchFamily="18" charset="0"/>
              <a:cs typeface="Times New Roman" panose="02020603050405020304" pitchFamily="18" charset="0"/>
            </a:endParaRPr>
          </a:p>
          <a:p>
            <a:pPr algn="just"/>
            <a:r>
              <a:rPr lang="tr-TR" sz="3000" dirty="0" smtClean="0">
                <a:latin typeface="Times New Roman" panose="02020603050405020304" pitchFamily="18" charset="0"/>
                <a:cs typeface="Times New Roman" panose="02020603050405020304" pitchFamily="18" charset="0"/>
              </a:rPr>
              <a:t>Kararın 5‘inci maddesine göre, okul yöneticileri haftada 6 saat aylık karşılığı ders okutmakla yükümlü bulunmaktadırlar. Ancak yöneticiler, ek ders görevi almak istemedikleri takdirde </a:t>
            </a:r>
            <a:r>
              <a:rPr lang="tr-TR" sz="3000" b="1" u="sng" dirty="0" smtClean="0">
                <a:latin typeface="Times New Roman" panose="02020603050405020304" pitchFamily="18" charset="0"/>
                <a:cs typeface="Times New Roman" panose="02020603050405020304" pitchFamily="18" charset="0"/>
              </a:rPr>
              <a:t>Toplu Sözleşme hükmü </a:t>
            </a:r>
            <a:r>
              <a:rPr lang="tr-TR" sz="3000" dirty="0" smtClean="0">
                <a:latin typeface="Times New Roman" panose="02020603050405020304" pitchFamily="18" charset="0"/>
                <a:cs typeface="Times New Roman" panose="02020603050405020304" pitchFamily="18" charset="0"/>
              </a:rPr>
              <a:t>gereğince aylık karşılığı olarak haftada 2 saat ders okutabilmektedirler. </a:t>
            </a:r>
          </a:p>
          <a:p>
            <a:pPr algn="just"/>
            <a:r>
              <a:rPr lang="tr-TR" sz="3000" dirty="0" smtClean="0">
                <a:latin typeface="Times New Roman" panose="02020603050405020304" pitchFamily="18" charset="0"/>
                <a:cs typeface="Times New Roman" panose="02020603050405020304" pitchFamily="18" charset="0"/>
              </a:rPr>
              <a:t>Bu durumda haftada toplam 12 saat ders okutan yöneticinin okuttuğu bu derslerin 6 saatinin aylık karşılığı, </a:t>
            </a:r>
            <a:r>
              <a:rPr lang="tr-TR" sz="3000" dirty="0" smtClean="0">
                <a:solidFill>
                  <a:srgbClr val="FF0000"/>
                </a:solidFill>
                <a:latin typeface="Times New Roman" panose="02020603050405020304" pitchFamily="18" charset="0"/>
                <a:cs typeface="Times New Roman" panose="02020603050405020304" pitchFamily="18" charset="0"/>
              </a:rPr>
              <a:t>geri kalan 6 saatinin ise ek ders ücreti </a:t>
            </a:r>
            <a:r>
              <a:rPr lang="tr-TR" sz="3000" dirty="0" smtClean="0">
                <a:latin typeface="Times New Roman" panose="02020603050405020304" pitchFamily="18" charset="0"/>
                <a:cs typeface="Times New Roman" panose="02020603050405020304" pitchFamily="18" charset="0"/>
              </a:rPr>
              <a:t>karşılığı değerlendirilmesi gerekmektedir. </a:t>
            </a:r>
            <a:r>
              <a:rPr lang="tr-TR" sz="3000" u="sng" dirty="0" smtClean="0">
                <a:solidFill>
                  <a:srgbClr val="FF0000"/>
                </a:solidFill>
                <a:latin typeface="Times New Roman" panose="02020603050405020304" pitchFamily="18" charset="0"/>
                <a:cs typeface="Times New Roman" panose="02020603050405020304" pitchFamily="18" charset="0"/>
              </a:rPr>
              <a:t>Ancak</a:t>
            </a:r>
            <a:r>
              <a:rPr lang="tr-TR" sz="3000" dirty="0" smtClean="0">
                <a:latin typeface="Times New Roman" panose="02020603050405020304" pitchFamily="18" charset="0"/>
                <a:cs typeface="Times New Roman" panose="02020603050405020304" pitchFamily="18" charset="0"/>
              </a:rPr>
              <a:t>, bu derslerden </a:t>
            </a:r>
            <a:r>
              <a:rPr lang="tr-TR" sz="3000" dirty="0" smtClean="0">
                <a:solidFill>
                  <a:srgbClr val="FF0000"/>
                </a:solidFill>
                <a:latin typeface="Times New Roman" panose="02020603050405020304" pitchFamily="18" charset="0"/>
                <a:cs typeface="Times New Roman" panose="02020603050405020304" pitchFamily="18" charset="0"/>
              </a:rPr>
              <a:t>cumartesi ve pazar günleri okuttukları kısmının </a:t>
            </a:r>
            <a:r>
              <a:rPr lang="tr-TR" sz="3000" dirty="0" smtClean="0">
                <a:latin typeface="Times New Roman" panose="02020603050405020304" pitchFamily="18" charset="0"/>
                <a:cs typeface="Times New Roman" panose="02020603050405020304" pitchFamily="18" charset="0"/>
              </a:rPr>
              <a:t>ise, aylık karşılığı ders görevini doldurup doldurmadıklarına bakılmaksızın </a:t>
            </a:r>
            <a:r>
              <a:rPr lang="tr-TR" sz="3000" dirty="0" smtClean="0">
                <a:solidFill>
                  <a:srgbClr val="FF0000"/>
                </a:solidFill>
                <a:latin typeface="Times New Roman" panose="02020603050405020304" pitchFamily="18" charset="0"/>
                <a:cs typeface="Times New Roman" panose="02020603050405020304" pitchFamily="18" charset="0"/>
              </a:rPr>
              <a:t>ek ders ücreti karşılığında değerlendirilmesi gerekmektedir</a:t>
            </a:r>
            <a:r>
              <a:rPr lang="tr-TR" sz="3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679849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6 İçerik Yer Tutucusu"/>
          <p:cNvSpPr txBox="1">
            <a:spLocks/>
          </p:cNvSpPr>
          <p:nvPr/>
        </p:nvSpPr>
        <p:spPr>
          <a:xfrm>
            <a:off x="73813" y="1053388"/>
            <a:ext cx="11925255" cy="5804612"/>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solidFill>
                  <a:srgbClr val="FF0000"/>
                </a:solidFill>
                <a:latin typeface="Times New Roman" pitchFamily="18" charset="0"/>
                <a:cs typeface="Times New Roman" pitchFamily="18" charset="0"/>
              </a:rPr>
              <a:t>	</a:t>
            </a:r>
            <a:r>
              <a:rPr lang="tr-TR" sz="3200" b="1" dirty="0" smtClean="0">
                <a:solidFill>
                  <a:srgbClr val="FF0000"/>
                </a:solidFill>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r>
              <a:rPr lang="tr-TR" sz="28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Örgün ve yaygın eğitim kurumlarının müdür ve müdür başyardımcılarının aylık karşılığı ders görevi </a:t>
            </a:r>
          </a:p>
          <a:p>
            <a:pPr algn="just"/>
            <a:endParaRPr lang="tr-TR" sz="3200" b="1" dirty="0" smtClean="0">
              <a:latin typeface="Times New Roman" pitchFamily="18" charset="0"/>
              <a:cs typeface="Times New Roman" pitchFamily="18" charset="0"/>
            </a:endParaRPr>
          </a:p>
          <a:p>
            <a:pPr algn="just"/>
            <a:r>
              <a:rPr lang="tr-TR" sz="28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Madde 11- (1) </a:t>
            </a:r>
            <a:r>
              <a:rPr lang="tr-TR" sz="32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a:t>
            </a:r>
            <a:r>
              <a:rPr lang="tr-TR" sz="3200" dirty="0" smtClean="0">
                <a:solidFill>
                  <a:srgbClr val="FF0000"/>
                </a:solidFill>
                <a:latin typeface="Times New Roman" pitchFamily="18" charset="0"/>
                <a:cs typeface="Times New Roman" pitchFamily="18" charset="0"/>
              </a:rPr>
              <a:t>2 saatten az olmamak üzere 6 saate kadar</a:t>
            </a:r>
            <a:r>
              <a:rPr lang="tr-TR" sz="3200" dirty="0" smtClean="0">
                <a:latin typeface="Times New Roman" pitchFamily="18" charset="0"/>
                <a:cs typeface="Times New Roman" pitchFamily="18" charset="0"/>
              </a:rPr>
              <a:t>” şeklinde uygulanır. </a:t>
            </a:r>
            <a:endParaRPr lang="tr-TR" sz="2400" b="1" dirty="0" smtClean="0">
              <a:latin typeface="Times New Roman" pitchFamily="18" charset="0"/>
              <a:cs typeface="Times New Roman" pitchFamily="18" charset="0"/>
            </a:endParaRPr>
          </a:p>
          <a:p>
            <a:pPr algn="just"/>
            <a:endParaRPr lang="tr-TR" sz="2400" b="1" dirty="0" smtClean="0">
              <a:latin typeface="Times New Roman" pitchFamily="18" charset="0"/>
              <a:cs typeface="Times New Roman" pitchFamily="18" charset="0"/>
            </a:endParaRPr>
          </a:p>
          <a:p>
            <a:endParaRPr lang="tr-TR" sz="2400" dirty="0"/>
          </a:p>
        </p:txBody>
      </p:sp>
    </p:spTree>
    <p:extLst>
      <p:ext uri="{BB962C8B-B14F-4D97-AF65-F5344CB8AC3E}">
        <p14:creationId xmlns:p14="http://schemas.microsoft.com/office/powerpoint/2010/main" val="21856581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4" y="1124744"/>
            <a:ext cx="12041082" cy="561662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a:t>
            </a:r>
            <a:r>
              <a:rPr lang="tr-TR" sz="3600" b="1" dirty="0" smtClean="0">
                <a:solidFill>
                  <a:srgbClr val="FF0000"/>
                </a:solidFill>
                <a:latin typeface="Times New Roman" panose="02020603050405020304" pitchFamily="18" charset="0"/>
                <a:cs typeface="Times New Roman" panose="02020603050405020304" pitchFamily="18" charset="0"/>
              </a:rPr>
              <a:t>2’şer saat ek ders ücreti ödenir mi?</a:t>
            </a:r>
          </a:p>
          <a:p>
            <a:pPr algn="just"/>
            <a:endParaRPr lang="tr-TR" sz="3600" dirty="0" smtClean="0">
              <a:solidFill>
                <a:srgbClr val="FF0000"/>
              </a:solidFill>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Cumartesi ve pazar günlerinde destekleme ve yetiştirme kurslarında fiilen ders okutan yöneticilerden aynı günlerde yönetim görevini de üstlenenlerin, </a:t>
            </a:r>
            <a:r>
              <a:rPr lang="tr-TR" sz="3600" b="1" dirty="0" smtClean="0">
                <a:latin typeface="Times New Roman" panose="02020603050405020304" pitchFamily="18" charset="0"/>
                <a:cs typeface="Times New Roman" panose="02020603050405020304" pitchFamily="18" charset="0"/>
              </a:rPr>
              <a:t>hem yönetim görevi karşılığında öngörülen </a:t>
            </a:r>
            <a:r>
              <a:rPr lang="tr-TR" sz="3600" b="1" dirty="0" smtClean="0">
                <a:solidFill>
                  <a:srgbClr val="FF0000"/>
                </a:solidFill>
                <a:latin typeface="Times New Roman" panose="02020603050405020304" pitchFamily="18" charset="0"/>
                <a:cs typeface="Times New Roman" panose="02020603050405020304" pitchFamily="18" charset="0"/>
              </a:rPr>
              <a:t>ek ders ücretinden hem de fiilen okuttukları dersler için</a:t>
            </a:r>
            <a:r>
              <a:rPr lang="tr-TR" sz="3600" b="1" dirty="0" smtClean="0">
                <a:latin typeface="Times New Roman" panose="02020603050405020304" pitchFamily="18" charset="0"/>
                <a:cs typeface="Times New Roman" panose="02020603050405020304" pitchFamily="18" charset="0"/>
              </a:rPr>
              <a:t> öngörülen ek ders ücretinden birlikte yararlandırılmaları </a:t>
            </a:r>
            <a:r>
              <a:rPr lang="tr-TR" sz="3600" b="1" dirty="0" smtClean="0">
                <a:solidFill>
                  <a:srgbClr val="FF0000"/>
                </a:solidFill>
                <a:latin typeface="Times New Roman" panose="02020603050405020304" pitchFamily="18" charset="0"/>
                <a:cs typeface="Times New Roman" panose="02020603050405020304" pitchFamily="18" charset="0"/>
              </a:rPr>
              <a:t>mümkün</a:t>
            </a:r>
            <a:r>
              <a:rPr lang="tr-TR" sz="3600" b="1" dirty="0" smtClean="0">
                <a:latin typeface="Times New Roman" panose="02020603050405020304" pitchFamily="18" charset="0"/>
                <a:cs typeface="Times New Roman" panose="02020603050405020304" pitchFamily="18" charset="0"/>
              </a:rPr>
              <a:t> bulunmaktadır. </a:t>
            </a:r>
          </a:p>
        </p:txBody>
      </p:sp>
    </p:spTree>
    <p:extLst>
      <p:ext uri="{BB962C8B-B14F-4D97-AF65-F5344CB8AC3E}">
        <p14:creationId xmlns:p14="http://schemas.microsoft.com/office/powerpoint/2010/main" val="12658785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28"/>
            <a:ext cx="12041083" cy="5737439"/>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8- Ders ücreti karşılığı görevlendirilecek öğretmenlere (</a:t>
            </a:r>
            <a:r>
              <a:rPr lang="tr-TR" sz="3600" b="1" dirty="0" smtClean="0">
                <a:solidFill>
                  <a:srgbClr val="FF0000"/>
                </a:solidFill>
                <a:latin typeface="Times New Roman" panose="02020603050405020304" pitchFamily="18" charset="0"/>
                <a:cs typeface="Times New Roman" panose="02020603050405020304" pitchFamily="18" charset="0"/>
              </a:rPr>
              <a:t>ücretli öğretmenlere</a:t>
            </a:r>
            <a:r>
              <a:rPr lang="tr-TR" sz="3600" b="1" dirty="0" smtClean="0">
                <a:latin typeface="Times New Roman" panose="02020603050405020304" pitchFamily="18" charset="0"/>
                <a:cs typeface="Times New Roman" panose="02020603050405020304" pitchFamily="18" charset="0"/>
              </a:rPr>
              <a:t>) destekleme ve yetiştirme kursları kapsamında haftada en çok kaç saat ders görevi verilebilir? Bu öğretmenlerin ders ücreti </a:t>
            </a:r>
            <a:r>
              <a:rPr lang="tr-TR" sz="3600" b="1" dirty="0" smtClean="0">
                <a:solidFill>
                  <a:srgbClr val="FF0000"/>
                </a:solidFill>
                <a:latin typeface="Times New Roman" panose="02020603050405020304" pitchFamily="18" charset="0"/>
                <a:cs typeface="Times New Roman" panose="02020603050405020304" pitchFamily="18" charset="0"/>
              </a:rPr>
              <a:t>%100 fazlasıyla ödenir mi</a:t>
            </a:r>
            <a:r>
              <a:rPr lang="tr-TR" sz="3600" b="1" dirty="0" smtClean="0">
                <a:latin typeface="Times New Roman" panose="02020603050405020304" pitchFamily="18" charset="0"/>
                <a:cs typeface="Times New Roman" panose="02020603050405020304" pitchFamily="18" charset="0"/>
              </a:rPr>
              <a:t>?</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Öğretmen ihtiyacının kadrolu öğretmenlerce karşılanmasının mümkün olmadığı durumlarda bu kapsamda ek ders ücreti karşılığında ders okutmak üzere görevlendirilenlere,  anılan Kararın yukarıda belirtilen 9'uncu maddesine göre haftada en </a:t>
            </a:r>
            <a:r>
              <a:rPr lang="tr-TR" sz="3600" dirty="0" smtClean="0">
                <a:solidFill>
                  <a:srgbClr val="FF0000"/>
                </a:solidFill>
                <a:latin typeface="Times New Roman" panose="02020603050405020304" pitchFamily="18" charset="0"/>
                <a:cs typeface="Times New Roman" panose="02020603050405020304" pitchFamily="18" charset="0"/>
              </a:rPr>
              <a:t>fazla 30 saate kadar </a:t>
            </a:r>
            <a:r>
              <a:rPr lang="tr-TR" sz="3600" dirty="0" smtClean="0">
                <a:latin typeface="Times New Roman" panose="02020603050405020304" pitchFamily="18" charset="0"/>
                <a:cs typeface="Times New Roman" panose="02020603050405020304" pitchFamily="18" charset="0"/>
              </a:rPr>
              <a:t>ders görevi verilmesi mümkün olup, bu konumda olanlara ödenecek ek ders ücretinin </a:t>
            </a:r>
            <a:r>
              <a:rPr lang="tr-TR" sz="3600" b="1" dirty="0" smtClean="0">
                <a:solidFill>
                  <a:srgbClr val="FF0000"/>
                </a:solidFill>
                <a:latin typeface="Times New Roman" panose="02020603050405020304" pitchFamily="18" charset="0"/>
                <a:cs typeface="Times New Roman" panose="02020603050405020304" pitchFamily="18" charset="0"/>
              </a:rPr>
              <a:t>yüzde yüz fazlasıyla</a:t>
            </a:r>
            <a:r>
              <a:rPr lang="tr-TR" sz="3600" b="1" dirty="0" smtClean="0">
                <a:latin typeface="Times New Roman" panose="02020603050405020304" pitchFamily="18" charset="0"/>
                <a:cs typeface="Times New Roman" panose="02020603050405020304" pitchFamily="18" charset="0"/>
              </a:rPr>
              <a:t> ödenmesi ise </a:t>
            </a:r>
            <a:r>
              <a:rPr lang="tr-TR" sz="3600" b="1" dirty="0" smtClean="0">
                <a:solidFill>
                  <a:srgbClr val="FF0000"/>
                </a:solidFill>
                <a:latin typeface="Times New Roman" panose="02020603050405020304" pitchFamily="18" charset="0"/>
                <a:cs typeface="Times New Roman" panose="02020603050405020304" pitchFamily="18" charset="0"/>
              </a:rPr>
              <a:t>mümkün </a:t>
            </a:r>
            <a:r>
              <a:rPr lang="tr-TR" sz="3600" b="1" u="sng" dirty="0" smtClean="0">
                <a:solidFill>
                  <a:srgbClr val="FF0000"/>
                </a:solidFill>
                <a:latin typeface="Times New Roman" panose="02020603050405020304" pitchFamily="18" charset="0"/>
                <a:cs typeface="Times New Roman" panose="02020603050405020304" pitchFamily="18" charset="0"/>
              </a:rPr>
              <a:t>bulunmamaktadır</a:t>
            </a:r>
            <a:r>
              <a:rPr lang="tr-TR" sz="3600" b="1" u="sng"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472923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29"/>
            <a:ext cx="12041083" cy="573743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9- Ders ücreti karşılığı görevlendirilen bir öğretmen (</a:t>
            </a:r>
            <a:r>
              <a:rPr lang="tr-TR" sz="3600" b="1" dirty="0" smtClean="0">
                <a:solidFill>
                  <a:srgbClr val="FF0000"/>
                </a:solidFill>
                <a:latin typeface="Times New Roman" panose="02020603050405020304" pitchFamily="18" charset="0"/>
                <a:cs typeface="Times New Roman" panose="02020603050405020304" pitchFamily="18" charset="0"/>
              </a:rPr>
              <a:t>ücretli öğretmen</a:t>
            </a:r>
            <a:r>
              <a:rPr lang="tr-TR" sz="3600" b="1" dirty="0" smtClean="0">
                <a:latin typeface="Times New Roman" panose="02020603050405020304" pitchFamily="18" charset="0"/>
                <a:cs typeface="Times New Roman" panose="02020603050405020304" pitchFamily="18" charset="0"/>
              </a:rPr>
              <a:t>) okuldaki derslerden 20 saat görev almış ise destekleme ve yetiştirme kursları kapsamında bu öğretmene en çok kaç saat daha ders görevi verilebilir? </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Ek 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7229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89756" y="1003928"/>
            <a:ext cx="11925140" cy="573743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10- Yedek subay öğretmenlere kurslarda görev verilmesi halinde, ek ders ücreti ödenir mi?</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Askerlik yükümlülüğünü Bakanlığımız emrinde öğretmen olarak yerine getirenlere, </a:t>
            </a:r>
            <a:r>
              <a:rPr lang="tr-TR" sz="3600" b="1" u="sng" dirty="0" smtClean="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14’üncü maddesi</a:t>
            </a:r>
            <a:r>
              <a:rPr lang="tr-TR" sz="3600" dirty="0" smtClean="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a:t>
            </a:r>
            <a:r>
              <a:rPr lang="tr-TR" sz="3600" dirty="0" smtClean="0">
                <a:solidFill>
                  <a:srgbClr val="FF0000"/>
                </a:solidFill>
                <a:latin typeface="Times New Roman" panose="02020603050405020304" pitchFamily="18" charset="0"/>
                <a:cs typeface="Times New Roman" panose="02020603050405020304" pitchFamily="18" charset="0"/>
              </a:rPr>
              <a:t>ücreti ödenmesi mümkün bulunmamaktadır</a:t>
            </a:r>
            <a:r>
              <a:rPr lang="tr-TR" sz="3600"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2287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34714"/>
            <a:ext cx="12041083" cy="5706654"/>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panose="02020603050405020304" pitchFamily="18" charset="0"/>
                <a:cs typeface="Times" panose="02020603050405020304" pitchFamily="18" charset="0"/>
              </a:rPr>
              <a:t>Askerlik Yükümlülüğünü Millî Eğitim Bakanlığı Emrinde Öğretmen Olarak Yerine Getirecekler Hakkında Yönetmelik</a:t>
            </a:r>
          </a:p>
          <a:p>
            <a:pPr algn="just"/>
            <a:r>
              <a:rPr lang="tr-TR" sz="3200" b="1" dirty="0" smtClean="0">
                <a:latin typeface="Times" panose="02020603050405020304" pitchFamily="18" charset="0"/>
                <a:cs typeface="Times" panose="02020603050405020304" pitchFamily="18" charset="0"/>
              </a:rPr>
              <a:t>	Madde 14 — </a:t>
            </a:r>
            <a:r>
              <a:rPr lang="tr-TR" sz="3200" dirty="0" smtClean="0">
                <a:latin typeface="Times" panose="02020603050405020304" pitchFamily="18" charset="0"/>
                <a:cs typeface="Times" panose="02020603050405020304"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a:t>
            </a:r>
            <a:r>
              <a:rPr lang="tr-TR" sz="3200" dirty="0" err="1" smtClean="0">
                <a:latin typeface="Times" panose="02020603050405020304" pitchFamily="18" charset="0"/>
                <a:cs typeface="Times" panose="02020603050405020304" pitchFamily="18" charset="0"/>
              </a:rPr>
              <a:t>Silâhlı</a:t>
            </a:r>
            <a:r>
              <a:rPr lang="tr-TR" sz="3200" dirty="0" smtClean="0">
                <a:latin typeface="Times" panose="02020603050405020304" pitchFamily="18" charset="0"/>
                <a:cs typeface="Times" panose="02020603050405020304" pitchFamily="18" charset="0"/>
              </a:rPr>
              <a:t> Kuvvetleri Personel Kanununda asteğmenler için tespit edilen aylık, ödenek, yardım ve tazminatlar Millî Eğitim Bakanlığınca ödenir ve bu yükümlülerin aylıklarından Ordu Yardımlaşma Kurumu aidatı kesilir. </a:t>
            </a:r>
            <a:r>
              <a:rPr lang="tr-TR" sz="3200" b="1" dirty="0" smtClean="0">
                <a:latin typeface="Times" panose="02020603050405020304" pitchFamily="18" charset="0"/>
                <a:cs typeface="Times" panose="02020603050405020304" pitchFamily="18" charset="0"/>
              </a:rPr>
              <a:t>Bunlara öğretmenlikten dolayı ayrıca bir ücret ödenmez. </a:t>
            </a:r>
            <a:endParaRPr lang="tr-TR" sz="32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15571056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196752"/>
            <a:ext cx="12041083" cy="540060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0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algn="just"/>
            <a:endParaRPr lang="tr-TR" sz="2500" b="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Kurslarda rehberlik öğretmenlerine </a:t>
            </a:r>
            <a:r>
              <a:rPr lang="tr-TR" sz="4000" b="1" u="sng" dirty="0" smtClean="0">
                <a:latin typeface="Times New Roman" panose="02020603050405020304" pitchFamily="18" charset="0"/>
                <a:cs typeface="Times New Roman" panose="02020603050405020304" pitchFamily="18" charset="0"/>
              </a:rPr>
              <a:t>Rehberlik ve Psikolojik Danışma Hizmetleri Yönetmeliği</a:t>
            </a:r>
            <a:r>
              <a:rPr lang="tr-TR" sz="4000" dirty="0" smtClean="0">
                <a:latin typeface="Times New Roman" panose="02020603050405020304" pitchFamily="18" charset="0"/>
                <a:cs typeface="Times New Roman" panose="02020603050405020304" pitchFamily="18" charset="0"/>
              </a:rPr>
              <a:t>’nin 54 ve 55. maddesi gereğince </a:t>
            </a:r>
            <a:r>
              <a:rPr lang="tr-TR" sz="4000" dirty="0" smtClean="0">
                <a:solidFill>
                  <a:srgbClr val="FF0000"/>
                </a:solidFill>
                <a:latin typeface="Times New Roman" panose="02020603050405020304" pitchFamily="18" charset="0"/>
                <a:cs typeface="Times New Roman" panose="02020603050405020304" pitchFamily="18" charset="0"/>
              </a:rPr>
              <a:t>görev verilemez</a:t>
            </a:r>
            <a:r>
              <a:rPr lang="tr-TR" sz="4000" dirty="0" smtClean="0">
                <a:latin typeface="Times New Roman" panose="02020603050405020304" pitchFamily="18" charset="0"/>
                <a:cs typeface="Times New Roman" panose="02020603050405020304" pitchFamily="18" charset="0"/>
              </a:rPr>
              <a:t>.</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18336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92500" lnSpcReduction="10000"/>
          </a:bodyPr>
          <a:lstStyle/>
          <a:p>
            <a:pPr algn="ctr"/>
            <a:r>
              <a:rPr lang="tr-TR" sz="2800" b="1" cap="all" dirty="0">
                <a:solidFill>
                  <a:schemeClr val="bg1"/>
                </a:solidFill>
                <a:latin typeface="Times New Roman" panose="02020603050405020304" pitchFamily="18" charset="0"/>
                <a:cs typeface="Times New Roman" panose="02020603050405020304" pitchFamily="18" charset="0"/>
              </a:rPr>
              <a:t>MİLLÎ</a:t>
            </a:r>
            <a:r>
              <a:rPr lang="tr-TR" sz="2800" b="1" dirty="0">
                <a:solidFill>
                  <a:schemeClr val="bg1"/>
                </a:solidFill>
                <a:latin typeface="Times New Roman" panose="02020603050405020304" pitchFamily="18" charset="0"/>
                <a:cs typeface="Times New Roman" panose="02020603050405020304" pitchFamily="18" charset="0"/>
              </a:rPr>
              <a:t> EĞİTİM BAKANLIĞI </a:t>
            </a:r>
            <a:br>
              <a:rPr lang="tr-TR" sz="2800" b="1" dirty="0">
                <a:solidFill>
                  <a:schemeClr val="bg1"/>
                </a:solidFill>
                <a:latin typeface="Times New Roman" panose="02020603050405020304" pitchFamily="18" charset="0"/>
                <a:cs typeface="Times New Roman" panose="02020603050405020304" pitchFamily="18" charset="0"/>
              </a:rPr>
            </a:br>
            <a:r>
              <a:rPr lang="tr-TR" sz="2800" b="1" dirty="0" smtClean="0">
                <a:solidFill>
                  <a:schemeClr val="bg1"/>
                </a:solidFill>
                <a:latin typeface="Times New Roman" panose="02020603050405020304" pitchFamily="18" charset="0"/>
                <a:cs typeface="Times New Roman" panose="02020603050405020304" pitchFamily="18" charset="0"/>
              </a:rPr>
              <a:t>Rehberlik ve Psikolojik Danışma Hizmetleri Yönetmeliği</a:t>
            </a:r>
            <a:endParaRPr lang="tr-TR" sz="28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latin typeface="Times New Roman" panose="02020603050405020304" pitchFamily="18" charset="0"/>
                <a:cs typeface="Times New Roman" panose="02020603050405020304" pitchFamily="18" charset="0"/>
              </a:rPr>
              <a:t>Çalışma Saatleri ve İzinler</a:t>
            </a:r>
            <a:endParaRPr lang="tr-TR" sz="3000" dirty="0" smtClean="0">
              <a:latin typeface="Times New Roman" panose="02020603050405020304" pitchFamily="18" charset="0"/>
              <a:cs typeface="Times New Roman" panose="02020603050405020304" pitchFamily="18" charset="0"/>
            </a:endParaRPr>
          </a:p>
          <a:p>
            <a:pPr algn="just"/>
            <a:r>
              <a:rPr lang="tr-TR" sz="3000" b="1" dirty="0" smtClean="0">
                <a:latin typeface="Times New Roman" panose="02020603050405020304" pitchFamily="18" charset="0"/>
                <a:cs typeface="Times New Roman" panose="02020603050405020304" pitchFamily="18" charset="0"/>
              </a:rPr>
              <a:t>Madde 54</a:t>
            </a:r>
            <a:r>
              <a:rPr lang="tr-TR" sz="3000" dirty="0" smtClean="0">
                <a:latin typeface="Times New Roman" panose="02020603050405020304" pitchFamily="18" charset="0"/>
                <a:cs typeface="Times New Roman" panose="02020603050405020304" pitchFamily="18" charset="0"/>
              </a:rPr>
              <a:t> - Rehberlik ve psikolojik danışma servislerinde görevli psikolojik danışmanların çalışma süreleri </a:t>
            </a:r>
            <a:r>
              <a:rPr lang="tr-TR" sz="3000" b="1" dirty="0" smtClean="0">
                <a:latin typeface="Times New Roman" panose="02020603050405020304" pitchFamily="18" charset="0"/>
                <a:cs typeface="Times New Roman" panose="02020603050405020304" pitchFamily="18" charset="0"/>
              </a:rPr>
              <a:t>haftalık 30 iş saati</a:t>
            </a:r>
            <a:r>
              <a:rPr lang="tr-TR" sz="3000" dirty="0" smtClean="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algn="just"/>
            <a:r>
              <a:rPr lang="tr-TR" sz="3000" b="1" dirty="0" smtClean="0">
                <a:latin typeface="Times New Roman" panose="02020603050405020304" pitchFamily="18" charset="0"/>
                <a:cs typeface="Times New Roman" panose="02020603050405020304" pitchFamily="18" charset="0"/>
              </a:rPr>
              <a:t>Verilemeyecek Görevler</a:t>
            </a:r>
            <a:endParaRPr lang="tr-TR" sz="3000" dirty="0" smtClean="0">
              <a:latin typeface="Times New Roman" panose="02020603050405020304" pitchFamily="18" charset="0"/>
              <a:cs typeface="Times New Roman" panose="02020603050405020304" pitchFamily="18" charset="0"/>
            </a:endParaRPr>
          </a:p>
          <a:p>
            <a:pPr algn="just"/>
            <a:r>
              <a:rPr lang="tr-TR" sz="3000" b="1" dirty="0" smtClean="0">
                <a:latin typeface="Times New Roman" panose="02020603050405020304" pitchFamily="18" charset="0"/>
                <a:cs typeface="Times New Roman" panose="02020603050405020304" pitchFamily="18" charset="0"/>
              </a:rPr>
              <a:t>Madde 55</a:t>
            </a:r>
            <a:r>
              <a:rPr lang="tr-TR" sz="3000" dirty="0" smtClean="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3000" b="1" dirty="0" smtClean="0">
                <a:latin typeface="Times New Roman" panose="02020603050405020304" pitchFamily="18" charset="0"/>
                <a:cs typeface="Times New Roman" panose="02020603050405020304" pitchFamily="18" charset="0"/>
              </a:rPr>
              <a:t>ders</a:t>
            </a:r>
            <a:r>
              <a:rPr lang="tr-TR" sz="3000" dirty="0" smtClean="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2123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340768"/>
            <a:ext cx="11925255" cy="5400600"/>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900" b="1" dirty="0" smtClean="0">
                <a:latin typeface="Times New Roman" panose="02020603050405020304" pitchFamily="18" charset="0"/>
                <a:cs typeface="Times New Roman" panose="02020603050405020304" pitchFamily="18" charset="0"/>
              </a:rPr>
              <a:t>12- Destekleme ve yetiştirme kursları kapsamında hafta sonu görevlendirilen memur ve hizmetli personele herhangi bir ödeme yapılacak mıdır?</a:t>
            </a:r>
          </a:p>
          <a:p>
            <a:pPr algn="just"/>
            <a:endParaRPr lang="tr-TR" sz="600" dirty="0" smtClean="0">
              <a:latin typeface="Times New Roman" panose="02020603050405020304" pitchFamily="18" charset="0"/>
              <a:cs typeface="Times New Roman" panose="02020603050405020304" pitchFamily="18" charset="0"/>
            </a:endParaRPr>
          </a:p>
          <a:p>
            <a:pPr algn="just"/>
            <a:r>
              <a:rPr lang="tr-TR" sz="2900" dirty="0" smtClean="0">
                <a:latin typeface="Times New Roman" panose="02020603050405020304" pitchFamily="18" charset="0"/>
                <a:cs typeface="Times New Roman" panose="02020603050405020304" pitchFamily="18" charset="0"/>
              </a:rPr>
              <a:t>Söz konusu personele, bugün itibarıyla farklı bir ödeme yapılması mümkün olmamakla birlikte, </a:t>
            </a:r>
            <a:r>
              <a:rPr lang="tr-TR" sz="2900" b="1" dirty="0" smtClean="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Sözleşme”</a:t>
            </a:r>
            <a:r>
              <a:rPr lang="tr-TR" sz="2900" dirty="0" smtClean="0">
                <a:latin typeface="Times New Roman" panose="02020603050405020304" pitchFamily="18" charset="0"/>
                <a:cs typeface="Times New Roman" panose="02020603050405020304" pitchFamily="18" charset="0"/>
              </a:rPr>
              <a:t> 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900" b="1" dirty="0" smtClean="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900" dirty="0" smtClean="0">
                <a:latin typeface="Times New Roman" panose="02020603050405020304" pitchFamily="18" charset="0"/>
                <a:cs typeface="Times New Roman" panose="02020603050405020304" pitchFamily="18" charset="0"/>
              </a:rPr>
              <a:t>" hükmü bağlamında, </a:t>
            </a:r>
            <a:r>
              <a:rPr lang="tr-TR" sz="2900" b="1" dirty="0" smtClean="0">
                <a:solidFill>
                  <a:srgbClr val="FF0000"/>
                </a:solidFill>
                <a:latin typeface="Times New Roman" panose="02020603050405020304" pitchFamily="18" charset="0"/>
                <a:cs typeface="Times New Roman" panose="02020603050405020304" pitchFamily="18" charset="0"/>
              </a:rPr>
              <a:t>01.01.2016 tarihinden itibaren </a:t>
            </a:r>
            <a:r>
              <a:rPr lang="tr-TR" sz="2900" dirty="0" smtClean="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1406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32506" y="104320"/>
            <a:ext cx="853200" cy="864000"/>
          </a:xfrm>
          <a:prstGeom prst="rect">
            <a:avLst/>
          </a:prstGeom>
          <a:noFill/>
        </p:spPr>
      </p:pic>
      <p:pic>
        <p:nvPicPr>
          <p:cNvPr id="12" name="Resim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grpSp>
        <p:nvGrpSpPr>
          <p:cNvPr id="15" name="55 Grup"/>
          <p:cNvGrpSpPr/>
          <p:nvPr/>
        </p:nvGrpSpPr>
        <p:grpSpPr>
          <a:xfrm>
            <a:off x="32506" y="104320"/>
            <a:ext cx="853200" cy="864000"/>
            <a:chOff x="48425" y="45559"/>
            <a:chExt cx="853200" cy="864000"/>
          </a:xfrm>
        </p:grpSpPr>
        <p:sp>
          <p:nvSpPr>
            <p:cNvPr id="18"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9"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6" name="14 Başlık"/>
          <p:cNvSpPr txBox="1">
            <a:spLocks/>
          </p:cNvSpPr>
          <p:nvPr/>
        </p:nvSpPr>
        <p:spPr>
          <a:xfrm>
            <a:off x="-73929" y="1"/>
            <a:ext cx="12188825" cy="961710"/>
          </a:xfrm>
          <a:prstGeom prst="rect">
            <a:avLst/>
          </a:prstGeom>
          <a:ln>
            <a:noFill/>
          </a:ln>
        </p:spPr>
        <p:txBody>
          <a:bodyPr vert="horz" lIns="91440" tIns="45720" rIns="91440" bIns="45720" rtlCol="0" anchor="b">
            <a:normAutofit/>
          </a:bodyPr>
          <a:lstStyle/>
          <a:p>
            <a:pPr lvl="0" algn="ctr">
              <a:lnSpc>
                <a:spcPct val="90000"/>
              </a:lnSpc>
              <a:spcBef>
                <a:spcPct val="0"/>
              </a:spcBef>
              <a:defRPr/>
            </a:pPr>
            <a:r>
              <a:rPr lang="tr-TR" sz="1500" b="1" spc="100" dirty="0" smtClean="0">
                <a:solidFill>
                  <a:schemeClr val="bg1"/>
                </a:solidFill>
                <a:latin typeface="Verdana" pitchFamily="34" charset="0"/>
                <a:ea typeface="Verdana" pitchFamily="34" charset="0"/>
                <a:cs typeface="Verdana" pitchFamily="34" charset="0"/>
              </a:rPr>
              <a:t>KONYA İL MİLLİ EĞİTİM MÜDÜRLÜĞÜ  </a:t>
            </a:r>
          </a:p>
        </p:txBody>
      </p:sp>
      <p:sp>
        <p:nvSpPr>
          <p:cNvPr id="10" name="Dikdörtgen 9"/>
          <p:cNvSpPr/>
          <p:nvPr/>
        </p:nvSpPr>
        <p:spPr>
          <a:xfrm>
            <a:off x="1485900" y="1340768"/>
            <a:ext cx="9505056" cy="4339650"/>
          </a:xfrm>
          <a:prstGeom prst="rect">
            <a:avLst/>
          </a:prstGeom>
        </p:spPr>
        <p:txBody>
          <a:bodyPr wrap="square">
            <a:spAutoFit/>
          </a:bodyPr>
          <a:lstStyle/>
          <a:p>
            <a:pPr algn="ctr">
              <a:buNone/>
            </a:pPr>
            <a:r>
              <a:rPr lang="tr-TR" sz="2800" b="1" dirty="0" smtClean="0">
                <a:solidFill>
                  <a:srgbClr val="FF0000"/>
                </a:solidFill>
              </a:rPr>
              <a:t>İL MİLLİ EĞİTİM MÜDÜRLÜĞÜ</a:t>
            </a:r>
            <a:r>
              <a:rPr lang="tr-TR" sz="2800" b="1" dirty="0">
                <a:solidFill>
                  <a:srgbClr val="FF0000"/>
                </a:solidFill>
              </a:rPr>
              <a:t/>
            </a:r>
            <a:br>
              <a:rPr lang="tr-TR" sz="2800" b="1" dirty="0">
                <a:solidFill>
                  <a:srgbClr val="FF0000"/>
                </a:solidFill>
              </a:rPr>
            </a:br>
            <a:r>
              <a:rPr lang="tr-TR" sz="2800" b="1" dirty="0">
                <a:solidFill>
                  <a:srgbClr val="FF0000"/>
                </a:solidFill>
              </a:rPr>
              <a:t>Ölçme, Değerlendirme ve Sınav Hizmetleri </a:t>
            </a:r>
          </a:p>
          <a:p>
            <a:pPr algn="ctr">
              <a:buNone/>
            </a:pPr>
            <a:r>
              <a:rPr lang="tr-TR" sz="2800" b="1" dirty="0" smtClean="0">
                <a:solidFill>
                  <a:srgbClr val="FF0000"/>
                </a:solidFill>
              </a:rPr>
              <a:t>Bölümü</a:t>
            </a:r>
            <a:endParaRPr lang="tr-TR" sz="2800" b="1" dirty="0">
              <a:solidFill>
                <a:srgbClr val="FF0000"/>
              </a:solidFill>
            </a:endParaRPr>
          </a:p>
          <a:p>
            <a:pPr algn="ctr">
              <a:buNone/>
            </a:pPr>
            <a:endParaRPr lang="tr-TR" sz="2400" b="1" dirty="0"/>
          </a:p>
          <a:p>
            <a:pPr algn="ctr">
              <a:buNone/>
            </a:pPr>
            <a:r>
              <a:rPr lang="tr-TR" sz="4000" b="1" dirty="0" smtClean="0"/>
              <a:t>DESTEKLEME VE YETİŞTİRME KURSLARI </a:t>
            </a:r>
          </a:p>
          <a:p>
            <a:pPr algn="ctr">
              <a:buNone/>
            </a:pPr>
            <a:r>
              <a:rPr lang="tr-TR" sz="4000" b="1" dirty="0" smtClean="0"/>
              <a:t>EK DERS ÜCRETLERİ</a:t>
            </a:r>
          </a:p>
          <a:p>
            <a:pPr algn="ctr">
              <a:buNone/>
            </a:pPr>
            <a:endParaRPr lang="tr-TR" sz="3200" b="1" dirty="0">
              <a:solidFill>
                <a:srgbClr val="FF0000"/>
              </a:solidFill>
            </a:endParaRPr>
          </a:p>
          <a:p>
            <a:pPr algn="ctr">
              <a:buNone/>
            </a:pPr>
            <a:r>
              <a:rPr lang="tr-TR" sz="2800" b="1" dirty="0" smtClean="0">
                <a:latin typeface="Times New Roman" panose="02020603050405020304" pitchFamily="18" charset="0"/>
                <a:cs typeface="Times New Roman" panose="02020603050405020304" pitchFamily="18" charset="0"/>
              </a:rPr>
              <a:t>Konya </a:t>
            </a:r>
            <a:r>
              <a:rPr lang="tr-TR" sz="2800" b="1" dirty="0">
                <a:latin typeface="Times New Roman" panose="02020603050405020304" pitchFamily="18" charset="0"/>
                <a:cs typeface="Times New Roman" panose="02020603050405020304" pitchFamily="18" charset="0"/>
              </a:rPr>
              <a:t>Öğretmenevi Mevlana Şubesi</a:t>
            </a:r>
          </a:p>
          <a:p>
            <a:pPr algn="ctr">
              <a:buNone/>
            </a:pPr>
            <a:r>
              <a:rPr lang="tr-TR" sz="2800" b="1" dirty="0">
                <a:latin typeface="Times New Roman" panose="02020603050405020304" pitchFamily="18" charset="0"/>
                <a:cs typeface="Times New Roman" panose="02020603050405020304" pitchFamily="18" charset="0"/>
              </a:rPr>
              <a:t>15Aralık 2015 </a:t>
            </a:r>
          </a:p>
        </p:txBody>
      </p:sp>
    </p:spTree>
    <p:extLst>
      <p:ext uri="{BB962C8B-B14F-4D97-AF65-F5344CB8AC3E}">
        <p14:creationId xmlns:p14="http://schemas.microsoft.com/office/powerpoint/2010/main" val="162351042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4000" dirty="0">
                <a:solidFill>
                  <a:schemeClr val="bg1"/>
                </a:solidFill>
              </a:rPr>
              <a:t>Devlet Memurları Kanunu</a:t>
            </a:r>
            <a:endParaRPr lang="tr-TR" sz="40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4" y="1053388"/>
            <a:ext cx="12041082"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latin typeface="Times New Roman" panose="02020603050405020304" pitchFamily="18" charset="0"/>
                <a:cs typeface="Times New Roman" panose="02020603050405020304" pitchFamily="18" charset="0"/>
              </a:rPr>
              <a:t>657 sayılı Devlet Memurları Kanunu’nun </a:t>
            </a:r>
          </a:p>
          <a:p>
            <a:pPr algn="just"/>
            <a:r>
              <a:rPr lang="tr-TR" sz="2800" b="1" dirty="0" smtClean="0">
                <a:latin typeface="Times New Roman" panose="02020603050405020304" pitchFamily="18" charset="0"/>
                <a:cs typeface="Times New Roman" panose="02020603050405020304" pitchFamily="18" charset="0"/>
              </a:rPr>
              <a:t>146. maddesinde: </a:t>
            </a:r>
          </a:p>
          <a:p>
            <a:pPr algn="just"/>
            <a:r>
              <a:rPr lang="tr-TR" sz="2800" dirty="0" smtClean="0">
                <a:latin typeface="Times New Roman" panose="02020603050405020304" pitchFamily="18" charset="0"/>
                <a:cs typeface="Times New Roman" panose="02020603050405020304" pitchFamily="18" charset="0"/>
              </a:rPr>
              <a:t>Memurlara kanun, tüzük ve yönetmeliklerin ve amirlerin tayin ettiği görevler karşılığında </a:t>
            </a:r>
            <a:r>
              <a:rPr lang="tr-TR" sz="2800" b="1" dirty="0" smtClean="0">
                <a:latin typeface="Times New Roman" panose="02020603050405020304" pitchFamily="18" charset="0"/>
                <a:cs typeface="Times New Roman" panose="02020603050405020304" pitchFamily="18" charset="0"/>
              </a:rPr>
              <a:t>bu Kanunla sağlanan haklar dışında ücret ödenemez, hiçbir yarar sağlanamaz. </a:t>
            </a:r>
          </a:p>
          <a:p>
            <a:pPr algn="just"/>
            <a:r>
              <a:rPr lang="tr-TR" sz="2800" b="1" dirty="0" smtClean="0">
                <a:latin typeface="Times New Roman" panose="02020603050405020304" pitchFamily="18" charset="0"/>
                <a:cs typeface="Times New Roman" panose="02020603050405020304" pitchFamily="18" charset="0"/>
              </a:rPr>
              <a:t>178. maddesinde ise;</a:t>
            </a:r>
          </a:p>
          <a:p>
            <a:pPr algn="just"/>
            <a:r>
              <a:rPr lang="tr-TR" sz="2800" dirty="0" smtClean="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çalıştırabilirler. Bu durumda personele yaptırılacak fazla çalışmanın her sekiz saati için bir gün hesabı ile izin verilir. </a:t>
            </a:r>
            <a:r>
              <a:rPr lang="tr-TR" sz="2800" dirty="0" smtClean="0">
                <a:solidFill>
                  <a:srgbClr val="FF0000"/>
                </a:solidFill>
                <a:latin typeface="Times New Roman" panose="02020603050405020304" pitchFamily="18" charset="0"/>
                <a:cs typeface="Times New Roman" panose="02020603050405020304" pitchFamily="18" charset="0"/>
              </a:rPr>
              <a:t>Ancak</a:t>
            </a:r>
            <a:r>
              <a:rPr lang="tr-TR" sz="2800" dirty="0" smtClean="0">
                <a:latin typeface="Times New Roman" panose="02020603050405020304" pitchFamily="18" charset="0"/>
                <a:cs typeface="Times New Roman" panose="02020603050405020304" pitchFamily="18" charset="0"/>
              </a:rPr>
              <a:t>, bu suretle verilecek iznin en çok on günlük kısmı yıllık izinle birleştirilerek yılı içinde kullandırılabilir.</a:t>
            </a:r>
          </a:p>
          <a:p>
            <a:pPr algn="just"/>
            <a:r>
              <a:rPr lang="tr-TR" sz="2800" dirty="0" smtClean="0">
                <a:latin typeface="Times New Roman" panose="02020603050405020304" pitchFamily="18" charset="0"/>
                <a:cs typeface="Times New Roman" panose="02020603050405020304" pitchFamily="18" charset="0"/>
              </a:rPr>
              <a:t>hükümleri yer almaktadır.  </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8683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30"/>
            <a:ext cx="12041083" cy="5809446"/>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13- Ders ücreti karşılığı görevlendirilen bir öğretmenin saat 18:00’den sonra veya hafta sonlarında görev yapması durumunda ücreti gece ücreti üzerinden ödenebilir mi?</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kapsamda ek ders ücreti karşılığında ders okutmak üzere görevlendirilenlere, hafta içi saat 18.00'dan sonra, cumartesi ve pazar günleri ile yarıyıl ve yaz tatillerinde okuttukları dersler için ödenecek ek ders ücretinin, gece öğretimi için öngörülen </a:t>
            </a:r>
            <a:r>
              <a:rPr lang="tr-TR" sz="3600" dirty="0" smtClean="0">
                <a:solidFill>
                  <a:srgbClr val="FF0000"/>
                </a:solidFill>
                <a:latin typeface="Times New Roman" panose="02020603050405020304" pitchFamily="18" charset="0"/>
                <a:cs typeface="Times New Roman" panose="02020603050405020304" pitchFamily="18" charset="0"/>
              </a:rPr>
              <a:t>gösterge (150) </a:t>
            </a:r>
            <a:r>
              <a:rPr lang="tr-TR" sz="3600" dirty="0" smtClean="0">
                <a:latin typeface="Times New Roman" panose="02020603050405020304" pitchFamily="18" charset="0"/>
                <a:cs typeface="Times New Roman" panose="02020603050405020304" pitchFamily="18" charset="0"/>
              </a:rPr>
              <a:t>üzerinden belirlenmesi uygun olacaktır. </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8299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4" y="1124744"/>
            <a:ext cx="12041082"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14- Ders ücreti karşılığı görevlendirilen bir öğretmen (</a:t>
            </a:r>
            <a:r>
              <a:rPr lang="tr-TR" sz="3600" b="1" dirty="0" smtClean="0">
                <a:solidFill>
                  <a:srgbClr val="FF0000"/>
                </a:solidFill>
                <a:latin typeface="Times New Roman" panose="02020603050405020304" pitchFamily="18" charset="0"/>
                <a:cs typeface="Times New Roman" panose="02020603050405020304" pitchFamily="18" charset="0"/>
              </a:rPr>
              <a:t>ücretli öğretmen</a:t>
            </a:r>
            <a:r>
              <a:rPr lang="tr-TR" sz="3600" b="1" dirty="0" smtClean="0">
                <a:latin typeface="Times New Roman" panose="02020603050405020304" pitchFamily="18" charset="0"/>
                <a:cs typeface="Times New Roman" panose="02020603050405020304" pitchFamily="18" charset="0"/>
              </a:rPr>
              <a:t>)  azami kaç saat ücret alabilir?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Yukarıda da belirtildiği gibi, ek ders ücreti karşılığında ders okutmak üzere görevlendirilenlere, bu kapsamda haftada en fazla 30 saat ders görevi verilmesi mümkün olabilecektir.</a:t>
            </a:r>
          </a:p>
          <a:p>
            <a:pPr algn="just"/>
            <a:endParaRPr lang="tr-TR" sz="2400" b="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MADDE 9-</a:t>
            </a:r>
            <a:r>
              <a:rPr lang="tr-TR" sz="3600" dirty="0" smtClean="0">
                <a:latin typeface="Times New Roman" panose="02020603050405020304" pitchFamily="18" charset="0"/>
                <a:cs typeface="Times New Roman" panose="02020603050405020304" pitchFamily="18" charset="0"/>
              </a:rPr>
              <a:t> (1)/a)-2) Resmî görevi bulunmayanlar ile emeklilere, okul öncesi, ilköğretim, orta öğretim, özel eğitim ve yaygın eğitim kurumlarında haftada 30 saate, kadar ek ders görevi verilebilir.</a:t>
            </a: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9049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24323"/>
            <a:ext cx="11925255" cy="5717045"/>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15. Sınıf öğretmenlerine Destekleme ve Yetiştirme Kurslarında ders görevi verilir mi?</a:t>
            </a:r>
          </a:p>
          <a:p>
            <a:pPr algn="just"/>
            <a:r>
              <a:rPr lang="tr-TR" sz="3600" dirty="0" smtClean="0">
                <a:latin typeface="Times New Roman" panose="02020603050405020304" pitchFamily="18" charset="0"/>
                <a:cs typeface="Times New Roman" panose="02020603050405020304" pitchFamily="18" charset="0"/>
              </a:rPr>
              <a:t>İhtiyaç olması halinde Destekleme ve Yetiştirme Kurslarında </a:t>
            </a:r>
            <a:r>
              <a:rPr lang="tr-TR" sz="3600" dirty="0" smtClean="0">
                <a:solidFill>
                  <a:srgbClr val="FF0000"/>
                </a:solidFill>
                <a:latin typeface="Times New Roman" panose="02020603050405020304" pitchFamily="18" charset="0"/>
                <a:cs typeface="Times New Roman" panose="02020603050405020304" pitchFamily="18" charset="0"/>
              </a:rPr>
              <a:t>sınıf öğretmenlerine </a:t>
            </a:r>
            <a:r>
              <a:rPr lang="tr-TR" sz="3600" dirty="0" smtClean="0">
                <a:latin typeface="Times New Roman" panose="02020603050405020304" pitchFamily="18" charset="0"/>
                <a:cs typeface="Times New Roman" panose="02020603050405020304" pitchFamily="18" charset="0"/>
              </a:rPr>
              <a:t>Kararın 8. maddesi kapsamında haftada </a:t>
            </a:r>
            <a:r>
              <a:rPr lang="tr-TR" sz="3600" dirty="0" smtClean="0">
                <a:solidFill>
                  <a:srgbClr val="FF0000"/>
                </a:solidFill>
                <a:latin typeface="Times New Roman" panose="02020603050405020304" pitchFamily="18" charset="0"/>
                <a:cs typeface="Times New Roman" panose="02020603050405020304" pitchFamily="18" charset="0"/>
              </a:rPr>
              <a:t>10 saate kadar </a:t>
            </a:r>
            <a:r>
              <a:rPr lang="tr-TR" sz="3600" dirty="0" smtClean="0">
                <a:latin typeface="Times New Roman" panose="02020603050405020304" pitchFamily="18" charset="0"/>
                <a:cs typeface="Times New Roman" panose="02020603050405020304" pitchFamily="18" charset="0"/>
              </a:rPr>
              <a:t>ders görevi verilebilir.</a:t>
            </a:r>
          </a:p>
          <a:p>
            <a:pPr algn="just"/>
            <a:r>
              <a:rPr lang="tr-TR" sz="3600" b="1" dirty="0">
                <a:latin typeface="Times New Roman" panose="02020603050405020304" pitchFamily="18" charset="0"/>
                <a:cs typeface="Times New Roman" panose="02020603050405020304" pitchFamily="18" charset="0"/>
              </a:rPr>
              <a:t>16. Yönetici ve öğretmenler dışındaki resmî görevlilere Destekleme ve Yetiştirme Kurslarında kaç saate kadar ders görevi verilir?  </a:t>
            </a:r>
            <a:endParaRPr lang="tr-TR" sz="36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Destekleme </a:t>
            </a:r>
            <a:r>
              <a:rPr lang="tr-TR" sz="3200" dirty="0">
                <a:latin typeface="Times New Roman" panose="02020603050405020304" pitchFamily="18" charset="0"/>
                <a:cs typeface="Times New Roman" panose="02020603050405020304" pitchFamily="18" charset="0"/>
              </a:rPr>
              <a:t>ve Yetiştirme Kurslarında yönetici ve öğretmenler dışındaki </a:t>
            </a:r>
            <a:r>
              <a:rPr lang="tr-TR" sz="3200" dirty="0">
                <a:solidFill>
                  <a:srgbClr val="FF0000"/>
                </a:solidFill>
                <a:latin typeface="Times New Roman" panose="02020603050405020304" pitchFamily="18" charset="0"/>
                <a:cs typeface="Times New Roman" panose="02020603050405020304" pitchFamily="18" charset="0"/>
              </a:rPr>
              <a:t>resmî görevlilere </a:t>
            </a:r>
            <a:r>
              <a:rPr lang="tr-TR" sz="3200" dirty="0">
                <a:latin typeface="Times New Roman" panose="02020603050405020304" pitchFamily="18" charset="0"/>
                <a:cs typeface="Times New Roman" panose="02020603050405020304" pitchFamily="18" charset="0"/>
              </a:rPr>
              <a:t>Kararın 9. maddesi kapsamında haftada </a:t>
            </a:r>
            <a:r>
              <a:rPr lang="tr-TR" sz="3200" dirty="0">
                <a:solidFill>
                  <a:srgbClr val="FF0000"/>
                </a:solidFill>
                <a:latin typeface="Times New Roman" panose="02020603050405020304" pitchFamily="18" charset="0"/>
                <a:cs typeface="Times New Roman" panose="02020603050405020304" pitchFamily="18" charset="0"/>
              </a:rPr>
              <a:t>8 saate</a:t>
            </a:r>
            <a:r>
              <a:rPr lang="tr-TR" sz="3200" dirty="0">
                <a:latin typeface="Times New Roman" panose="02020603050405020304" pitchFamily="18" charset="0"/>
                <a:cs typeface="Times New Roman" panose="02020603050405020304" pitchFamily="18" charset="0"/>
              </a:rPr>
              <a:t> kadar görev verilir</a:t>
            </a:r>
          </a:p>
        </p:txBody>
      </p:sp>
    </p:spTree>
    <p:extLst>
      <p:ext uri="{BB962C8B-B14F-4D97-AF65-F5344CB8AC3E}">
        <p14:creationId xmlns:p14="http://schemas.microsoft.com/office/powerpoint/2010/main" val="5707054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040980"/>
            <a:ext cx="12041083" cy="5700388"/>
          </a:xfrm>
          <a:prstGeom prst="rect">
            <a:avLst/>
          </a:prstGeom>
        </p:spPr>
        <p:txBody>
          <a:bodyPr vert="horz" lIns="91440" tIns="45720" rIns="91440" bIns="45720" rtlCol="0">
            <a:normAutofit fontScale="925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latin typeface="Times New Roman" panose="02020603050405020304" pitchFamily="18" charset="0"/>
                <a:cs typeface="Times New Roman" panose="02020603050405020304" pitchFamily="18" charset="0"/>
              </a:rPr>
              <a:t>17. Destekleme ve Yetiştirme Kurslarında ders ücreti karşılığı görevlendirilen öğretmenler (</a:t>
            </a:r>
            <a:r>
              <a:rPr lang="tr-TR" sz="3200" b="1" dirty="0" smtClean="0">
                <a:solidFill>
                  <a:srgbClr val="FF0000"/>
                </a:solidFill>
                <a:latin typeface="Times New Roman" panose="02020603050405020304" pitchFamily="18" charset="0"/>
                <a:cs typeface="Times New Roman" panose="02020603050405020304" pitchFamily="18" charset="0"/>
              </a:rPr>
              <a:t>ücretli öğretmen</a:t>
            </a:r>
            <a:r>
              <a:rPr lang="tr-TR" sz="3200" b="1" dirty="0" smtClean="0">
                <a:latin typeface="Times New Roman" panose="02020603050405020304" pitchFamily="18" charset="0"/>
                <a:cs typeface="Times New Roman" panose="02020603050405020304" pitchFamily="18" charset="0"/>
              </a:rPr>
              <a:t>), </a:t>
            </a:r>
            <a:r>
              <a:rPr lang="tr-TR" sz="3200" b="1" dirty="0" smtClean="0">
                <a:solidFill>
                  <a:srgbClr val="FF0000"/>
                </a:solidFill>
                <a:latin typeface="Times New Roman" panose="02020603050405020304" pitchFamily="18" charset="0"/>
                <a:cs typeface="Times New Roman" panose="02020603050405020304" pitchFamily="18" charset="0"/>
              </a:rPr>
              <a:t>emekli öğretmenler </a:t>
            </a:r>
            <a:r>
              <a:rPr lang="tr-TR" sz="3200" b="1" dirty="0" smtClean="0">
                <a:latin typeface="Times New Roman" panose="02020603050405020304" pitchFamily="18" charset="0"/>
                <a:cs typeface="Times New Roman" panose="02020603050405020304" pitchFamily="18" charset="0"/>
              </a:rPr>
              <a:t>ile yönetici ve öğretmenler dışındaki </a:t>
            </a:r>
            <a:r>
              <a:rPr lang="tr-TR" sz="3200" b="1" dirty="0" smtClean="0">
                <a:solidFill>
                  <a:srgbClr val="FF0000"/>
                </a:solidFill>
                <a:latin typeface="Times New Roman" panose="02020603050405020304" pitchFamily="18" charset="0"/>
                <a:cs typeface="Times New Roman" panose="02020603050405020304" pitchFamily="18" charset="0"/>
              </a:rPr>
              <a:t>resmî görevlilere </a:t>
            </a:r>
            <a:r>
              <a:rPr lang="tr-TR" sz="3200" b="1" dirty="0" smtClean="0">
                <a:latin typeface="Times New Roman" panose="02020603050405020304" pitchFamily="18" charset="0"/>
                <a:cs typeface="Times New Roman" panose="02020603050405020304" pitchFamily="18" charset="0"/>
              </a:rPr>
              <a:t>ücretleri %100 fazlasıyla ödenir mi? </a:t>
            </a:r>
          </a:p>
          <a:p>
            <a:pPr algn="just"/>
            <a:r>
              <a:rPr lang="tr-TR" sz="3200" dirty="0" smtClean="0">
                <a:latin typeface="Times New Roman" panose="02020603050405020304" pitchFamily="18" charset="0"/>
                <a:cs typeface="Times New Roman" panose="02020603050405020304" pitchFamily="18" charset="0"/>
              </a:rPr>
              <a:t>Ders ücreti karşılığı görevlendirilen öğretmenler (ücretli öğretmen), emekli öğretmenler ile yönetici ve öğretmenler dışındaki resmî görevlilere  ders ücretleri %100 artırımlı </a:t>
            </a:r>
            <a:r>
              <a:rPr lang="tr-TR" sz="3200" u="sng" dirty="0" smtClean="0">
                <a:solidFill>
                  <a:srgbClr val="FF0000"/>
                </a:solidFill>
                <a:latin typeface="Times New Roman" panose="02020603050405020304" pitchFamily="18" charset="0"/>
                <a:cs typeface="Times New Roman" panose="02020603050405020304" pitchFamily="18" charset="0"/>
              </a:rPr>
              <a:t>ödenemez</a:t>
            </a:r>
            <a:r>
              <a:rPr lang="tr-TR" sz="3200" dirty="0" smtClean="0">
                <a:latin typeface="Times New Roman" panose="02020603050405020304" pitchFamily="18" charset="0"/>
                <a:cs typeface="Times New Roman" panose="02020603050405020304" pitchFamily="18" charset="0"/>
              </a:rPr>
              <a:t>.</a:t>
            </a:r>
          </a:p>
          <a:p>
            <a:pPr algn="just"/>
            <a:r>
              <a:rPr lang="tr-TR" sz="3200" b="1" dirty="0" smtClean="0">
                <a:latin typeface="Times New Roman" panose="02020603050405020304" pitchFamily="18" charset="0"/>
                <a:cs typeface="Times New Roman" panose="02020603050405020304" pitchFamily="18" charset="0"/>
              </a:rPr>
              <a:t>Madde 176 –</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(2) </a:t>
            </a:r>
            <a:r>
              <a:rPr lang="tr-TR" sz="3200" dirty="0" smtClean="0">
                <a:latin typeface="Times New Roman" panose="02020603050405020304" pitchFamily="18" charset="0"/>
                <a:cs typeface="Times New Roman" panose="02020603050405020304" pitchFamily="18" charset="0"/>
              </a:rPr>
              <a:t>Bu ücretler, özel eğitime muhtaç öğrencilerin eğitim ve öğretim gördüğü </a:t>
            </a:r>
            <a:r>
              <a:rPr lang="tr-TR" sz="3200" dirty="0" smtClean="0">
                <a:solidFill>
                  <a:srgbClr val="FF0000"/>
                </a:solidFill>
                <a:latin typeface="Times New Roman" panose="02020603050405020304" pitchFamily="18" charset="0"/>
                <a:cs typeface="Times New Roman" panose="02020603050405020304" pitchFamily="18" charset="0"/>
              </a:rPr>
              <a:t>kurumlarda görevli öğretmen ve yöneticiler </a:t>
            </a:r>
            <a:r>
              <a:rPr lang="tr-TR" sz="3200" dirty="0" smtClean="0">
                <a:latin typeface="Times New Roman" panose="02020603050405020304" pitchFamily="18" charset="0"/>
                <a:cs typeface="Times New Roman" panose="02020603050405020304" pitchFamily="18" charset="0"/>
              </a:rPr>
              <a:t>ile bu öğrencilere yönelik olarak açılan özel sınıf öğretmenlerine ve cezaevlerinde görevli öğretmenlere %25, Millî Eğitim Bakanlığı Örgün ve Yaygın Eğitimi Destekleme ve Yetiştirme Kursları Yönergesi kapsamında görev alan </a:t>
            </a:r>
            <a:r>
              <a:rPr lang="tr-TR" sz="3200" b="1" dirty="0" smtClean="0">
                <a:solidFill>
                  <a:srgbClr val="FF0000"/>
                </a:solidFill>
                <a:latin typeface="Times New Roman" panose="02020603050405020304" pitchFamily="18" charset="0"/>
                <a:cs typeface="Times New Roman" panose="02020603050405020304" pitchFamily="18" charset="0"/>
              </a:rPr>
              <a:t>yönetici ve öğretmenler</a:t>
            </a:r>
            <a:r>
              <a:rPr lang="tr-TR" sz="3200" dirty="0" smtClean="0">
                <a:solidFill>
                  <a:srgbClr val="FF0000"/>
                </a:solidFill>
                <a:latin typeface="Times New Roman" panose="02020603050405020304" pitchFamily="18" charset="0"/>
                <a:cs typeface="Times New Roman" panose="02020603050405020304" pitchFamily="18" charset="0"/>
              </a:rPr>
              <a:t>e %100 fazlasıyla ödenir</a:t>
            </a:r>
            <a:r>
              <a:rPr lang="tr-TR" sz="32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2571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804612"/>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latin typeface="Times New Roman" panose="02020603050405020304" pitchFamily="18" charset="0"/>
                <a:cs typeface="Times New Roman" panose="02020603050405020304" pitchFamily="18" charset="0"/>
              </a:rPr>
              <a:t>18- Yöneticiler 6 saat aylık karşılığı ders görevinin dışındaki isteğe bağlı ek ders görevini (ikinci 6 saati) destekleme ve yetiştirme kurslarından alabilir mi?</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a:t>
            </a:r>
            <a:r>
              <a:rPr lang="tr-TR" sz="3200" dirty="0" smtClean="0">
                <a:solidFill>
                  <a:srgbClr val="FF0000"/>
                </a:solidFill>
                <a:latin typeface="Times New Roman" panose="02020603050405020304" pitchFamily="18" charset="0"/>
                <a:cs typeface="Times New Roman" panose="02020603050405020304" pitchFamily="18" charset="0"/>
              </a:rPr>
              <a:t>cumartesi ve pazar günleri okuttukları kısmının </a:t>
            </a:r>
            <a:r>
              <a:rPr lang="tr-TR" sz="3200" dirty="0" smtClean="0">
                <a:latin typeface="Times New Roman" panose="02020603050405020304" pitchFamily="18" charset="0"/>
                <a:cs typeface="Times New Roman" panose="02020603050405020304" pitchFamily="18" charset="0"/>
              </a:rPr>
              <a:t>ise, aylık karşılığı ders görevini doldurup doldurmadıklarına bakılmaksızın </a:t>
            </a:r>
            <a:r>
              <a:rPr lang="tr-TR" sz="3200" dirty="0" smtClean="0">
                <a:solidFill>
                  <a:srgbClr val="FF0000"/>
                </a:solidFill>
                <a:latin typeface="Times New Roman" panose="02020603050405020304" pitchFamily="18" charset="0"/>
                <a:cs typeface="Times New Roman" panose="02020603050405020304" pitchFamily="18" charset="0"/>
              </a:rPr>
              <a:t>ek ders ücreti </a:t>
            </a:r>
            <a:r>
              <a:rPr lang="tr-TR" sz="3200" dirty="0" smtClean="0">
                <a:latin typeface="Times New Roman" panose="02020603050405020304" pitchFamily="18" charset="0"/>
                <a:cs typeface="Times New Roman" panose="02020603050405020304" pitchFamily="18" charset="0"/>
              </a:rPr>
              <a:t>karşılığında değerlendirilmesi gerekmektedir.</a:t>
            </a:r>
          </a:p>
          <a:p>
            <a:pPr algn="just"/>
            <a:endParaRPr lang="tr-TR" sz="2400" dirty="0"/>
          </a:p>
        </p:txBody>
      </p:sp>
    </p:spTree>
    <p:extLst>
      <p:ext uri="{BB962C8B-B14F-4D97-AF65-F5344CB8AC3E}">
        <p14:creationId xmlns:p14="http://schemas.microsoft.com/office/powerpoint/2010/main" val="1104622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latin typeface="Times New Roman" panose="02020603050405020304" pitchFamily="18" charset="0"/>
                <a:cs typeface="Times New Roman" panose="02020603050405020304" pitchFamily="18" charset="0"/>
              </a:rPr>
              <a:t>19. Destekleme ve Yetiştirme Kurslarında ders ücretleri gündüz/gece ücreti şeklinde ödenir mi? </a:t>
            </a:r>
          </a:p>
          <a:p>
            <a:pPr algn="just"/>
            <a:r>
              <a:rPr lang="tr-TR" sz="2800" dirty="0" smtClean="0">
                <a:latin typeface="Times New Roman" panose="02020603050405020304" pitchFamily="18" charset="0"/>
                <a:cs typeface="Times New Roman" panose="02020603050405020304" pitchFamily="18" charset="0"/>
              </a:rPr>
              <a:t>Kararın Tanımlar başlıklı 4. maddesinin 1. fıkrası (g) bendinde: </a:t>
            </a:r>
            <a:r>
              <a:rPr lang="tr-TR" sz="2800" b="1" dirty="0" smtClean="0">
                <a:latin typeface="Times New Roman" panose="02020603050405020304" pitchFamily="18" charset="0"/>
                <a:cs typeface="Times New Roman" panose="02020603050405020304" pitchFamily="18" charset="0"/>
              </a:rPr>
              <a:t>Gündüz öğretimi dışında kalan öğretim: </a:t>
            </a:r>
            <a:r>
              <a:rPr lang="tr-TR" sz="2800" dirty="0" smtClean="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eğitim olarak tanımlanmaktadır.</a:t>
            </a:r>
          </a:p>
          <a:p>
            <a:pPr algn="just"/>
            <a:r>
              <a:rPr lang="tr-TR" sz="2800" dirty="0" smtClean="0">
                <a:latin typeface="Times New Roman" panose="02020603050405020304" pitchFamily="18" charset="0"/>
                <a:cs typeface="Times New Roman" panose="02020603050405020304" pitchFamily="18" charset="0"/>
              </a:rPr>
              <a:t>Bu kapsamda hafta içi saat </a:t>
            </a:r>
            <a:r>
              <a:rPr lang="tr-TR" sz="2800" dirty="0" smtClean="0">
                <a:solidFill>
                  <a:srgbClr val="FF0000"/>
                </a:solidFill>
                <a:latin typeface="Times New Roman" panose="02020603050405020304" pitchFamily="18" charset="0"/>
                <a:cs typeface="Times New Roman" panose="02020603050405020304" pitchFamily="18" charset="0"/>
              </a:rPr>
              <a:t>18.00’den sonra</a:t>
            </a:r>
            <a:r>
              <a:rPr lang="tr-TR" sz="2800" dirty="0" smtClean="0">
                <a:latin typeface="Times New Roman" panose="02020603050405020304" pitchFamily="18" charset="0"/>
                <a:cs typeface="Times New Roman" panose="02020603050405020304" pitchFamily="18" charset="0"/>
              </a:rPr>
              <a:t>, </a:t>
            </a:r>
            <a:r>
              <a:rPr lang="tr-TR" sz="2800" dirty="0" smtClean="0">
                <a:solidFill>
                  <a:srgbClr val="FF0000"/>
                </a:solidFill>
                <a:latin typeface="Times New Roman" panose="02020603050405020304" pitchFamily="18" charset="0"/>
                <a:cs typeface="Times New Roman" panose="02020603050405020304" pitchFamily="18" charset="0"/>
              </a:rPr>
              <a:t>cumartesi ve pazar </a:t>
            </a:r>
            <a:r>
              <a:rPr lang="tr-TR" sz="2800" dirty="0" smtClean="0">
                <a:latin typeface="Times New Roman" panose="02020603050405020304" pitchFamily="18" charset="0"/>
                <a:cs typeface="Times New Roman" panose="02020603050405020304" pitchFamily="18" charset="0"/>
              </a:rPr>
              <a:t>günleri ile yarıyıl ve yaz tatillerinde yapılan yüz yüze eğitimlerde ders ücretleri </a:t>
            </a:r>
            <a:r>
              <a:rPr lang="tr-TR" sz="2800" dirty="0" smtClean="0">
                <a:solidFill>
                  <a:srgbClr val="FF0000"/>
                </a:solidFill>
                <a:latin typeface="Times New Roman" panose="02020603050405020304" pitchFamily="18" charset="0"/>
                <a:cs typeface="Times New Roman" panose="02020603050405020304" pitchFamily="18" charset="0"/>
              </a:rPr>
              <a:t>gece ücreti üzerinden (150 gösterge) ödenir.</a:t>
            </a:r>
            <a:r>
              <a:rPr lang="tr-TR" sz="2800" dirty="0" smtClean="0">
                <a:latin typeface="Times New Roman" panose="02020603050405020304" pitchFamily="18" charset="0"/>
                <a:cs typeface="Times New Roman" panose="02020603050405020304" pitchFamily="18" charset="0"/>
              </a:rPr>
              <a:t> </a:t>
            </a:r>
          </a:p>
          <a:p>
            <a:pPr algn="just"/>
            <a:r>
              <a:rPr lang="tr-TR" sz="2400" b="1"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Madde 176 – (1) </a:t>
            </a:r>
            <a:r>
              <a:rPr lang="tr-TR" sz="2800" dirty="0" smtClean="0">
                <a:latin typeface="Times New Roman" panose="02020603050405020304" pitchFamily="18" charset="0"/>
                <a:cs typeface="Times New Roman" panose="02020603050405020304" pitchFamily="18" charset="0"/>
              </a:rPr>
              <a:t>Bu 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2689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2736"/>
            <a:ext cx="12041083" cy="5688632"/>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latin typeface="Times New Roman" panose="02020603050405020304" pitchFamily="18" charset="0"/>
                <a:cs typeface="Times New Roman" panose="02020603050405020304" pitchFamily="18" charset="0"/>
              </a:rPr>
              <a:t>20. Ders dışı eğitim çalışmaları (egzersiz) ve </a:t>
            </a:r>
            <a:r>
              <a:rPr lang="tr-TR" sz="3200" b="1" dirty="0" err="1" smtClean="0">
                <a:latin typeface="Times New Roman" panose="02020603050405020304" pitchFamily="18" charset="0"/>
                <a:cs typeface="Times New Roman" panose="02020603050405020304" pitchFamily="18" charset="0"/>
              </a:rPr>
              <a:t>belleticilik</a:t>
            </a:r>
            <a:r>
              <a:rPr lang="tr-TR" sz="3200" b="1" dirty="0" smtClean="0">
                <a:latin typeface="Times New Roman" panose="02020603050405020304" pitchFamily="18" charset="0"/>
                <a:cs typeface="Times New Roman" panose="02020603050405020304" pitchFamily="18" charset="0"/>
              </a:rPr>
              <a:t> görevi Destekleme ve Yetiştirme Kurslarında alınacak haftalık toplam ders saatini etkiler mi?</a:t>
            </a:r>
          </a:p>
          <a:p>
            <a:pPr algn="just"/>
            <a:r>
              <a:rPr lang="tr-TR" sz="3200" dirty="0" smtClean="0">
                <a:latin typeface="Times New Roman" panose="02020603050405020304" pitchFamily="18" charset="0"/>
                <a:cs typeface="Times New Roman" panose="02020603050405020304" pitchFamily="18" charset="0"/>
              </a:rPr>
              <a:t>Kararın 13 ve 17. maddeleri kapsamında verilen görevler Destekleme ve Yetiştirme Kurslarında alınacak haftalık toplam ders saatini </a:t>
            </a:r>
            <a:r>
              <a:rPr lang="tr-TR" sz="3200" dirty="0" smtClean="0">
                <a:solidFill>
                  <a:srgbClr val="FF0000"/>
                </a:solidFill>
                <a:latin typeface="Times New Roman" panose="02020603050405020304" pitchFamily="18" charset="0"/>
                <a:cs typeface="Times New Roman" panose="02020603050405020304" pitchFamily="18" charset="0"/>
              </a:rPr>
              <a:t>etkilememektedir.</a:t>
            </a:r>
          </a:p>
          <a:p>
            <a:pPr algn="just"/>
            <a:r>
              <a:rPr lang="tr-TR" sz="3200" b="1" dirty="0">
                <a:latin typeface="Times New Roman" panose="02020603050405020304" pitchFamily="18" charset="0"/>
                <a:cs typeface="Times New Roman" panose="02020603050405020304" pitchFamily="18" charset="0"/>
              </a:rPr>
              <a:t>21. Destekleme ve Yetiştirme Kurslarında, yükseköğretim kurumlarında görev yapmakta olan öğretim elemanlarına görev verilebilir mi? </a:t>
            </a:r>
          </a:p>
          <a:p>
            <a:pPr algn="just"/>
            <a:r>
              <a:rPr lang="tr-TR" sz="3200" dirty="0">
                <a:latin typeface="Times New Roman" panose="02020603050405020304" pitchFamily="18" charset="0"/>
                <a:cs typeface="Times New Roman" panose="02020603050405020304" pitchFamily="18" charset="0"/>
              </a:rPr>
              <a:t>Destekleme ve Yetiştirme Kurslarında, yükseköğretim kurumlarında görev yapmakta olan öğretim elemanlarına </a:t>
            </a:r>
            <a:r>
              <a:rPr lang="tr-TR" sz="3200" dirty="0">
                <a:solidFill>
                  <a:srgbClr val="FF0000"/>
                </a:solidFill>
                <a:latin typeface="Times New Roman" panose="02020603050405020304" pitchFamily="18" charset="0"/>
                <a:cs typeface="Times New Roman" panose="02020603050405020304" pitchFamily="18" charset="0"/>
              </a:rPr>
              <a:t>görev verilebilir</a:t>
            </a:r>
            <a:r>
              <a:rPr lang="tr-TR" sz="3200" dirty="0">
                <a:latin typeface="Times New Roman" panose="02020603050405020304" pitchFamily="18" charset="0"/>
                <a:cs typeface="Times New Roman" panose="02020603050405020304" pitchFamily="18" charset="0"/>
              </a:rPr>
              <a:t>.</a:t>
            </a:r>
          </a:p>
          <a:p>
            <a:pPr algn="just"/>
            <a:r>
              <a:rPr lang="tr-TR" sz="3200" dirty="0">
                <a:latin typeface="Times New Roman" panose="02020603050405020304" pitchFamily="18" charset="0"/>
                <a:cs typeface="Times New Roman" panose="02020603050405020304" pitchFamily="18" charset="0"/>
              </a:rPr>
              <a:t>Görevlendirilen öğretim elemanlarına ek ders ücretleri 2914 sayılı Yükseköğretim Personel Kanunu hükümlerine göre ödenir. </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5235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885706" y="1268760"/>
            <a:ext cx="10249266"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tr-TR" sz="2800" dirty="0" smtClean="0">
              <a:latin typeface="Times New Roman" panose="02020603050405020304" pitchFamily="18" charset="0"/>
              <a:cs typeface="Times New Roman" panose="02020603050405020304" pitchFamily="18" charset="0"/>
            </a:endParaRPr>
          </a:p>
          <a:p>
            <a:endParaRPr lang="tr-TR" dirty="0"/>
          </a:p>
        </p:txBody>
      </p:sp>
      <p:sp>
        <p:nvSpPr>
          <p:cNvPr id="9" name="İçerik Yer Tutucusu 2"/>
          <p:cNvSpPr txBox="1">
            <a:spLocks/>
          </p:cNvSpPr>
          <p:nvPr/>
        </p:nvSpPr>
        <p:spPr>
          <a:xfrm>
            <a:off x="32506" y="1053388"/>
            <a:ext cx="12082390"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latin typeface="Times New Roman" panose="02020603050405020304" pitchFamily="18" charset="0"/>
                <a:cs typeface="Times New Roman" panose="02020603050405020304" pitchFamily="18" charset="0"/>
              </a:rPr>
              <a:t>22. Yaz dönemi kurslarında görev alan </a:t>
            </a:r>
            <a:r>
              <a:rPr lang="tr-TR" sz="2800" b="1" dirty="0" smtClean="0">
                <a:solidFill>
                  <a:srgbClr val="FF0000"/>
                </a:solidFill>
                <a:latin typeface="Times New Roman" panose="02020603050405020304" pitchFamily="18" charset="0"/>
                <a:cs typeface="Times New Roman" panose="02020603050405020304" pitchFamily="18" charset="0"/>
              </a:rPr>
              <a:t>kadrolu öğretmenlere </a:t>
            </a:r>
            <a:r>
              <a:rPr lang="tr-TR" sz="2800" b="1" dirty="0" smtClean="0">
                <a:latin typeface="Times New Roman" panose="02020603050405020304" pitchFamily="18" charset="0"/>
                <a:cs typeface="Times New Roman" panose="02020603050405020304" pitchFamily="18" charset="0"/>
              </a:rPr>
              <a:t>ek ders ücreti ödemesi nasıl yapılır?</a:t>
            </a:r>
          </a:p>
          <a:p>
            <a:pPr algn="just"/>
            <a:endParaRPr lang="tr-TR" sz="1000" b="1"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Bu madde (8/2) kapsamında belirtilen eğitim faaliyetlerinde </a:t>
            </a:r>
            <a:r>
              <a:rPr lang="tr-TR" sz="2800" b="1" dirty="0" smtClean="0">
                <a:latin typeface="Times New Roman" panose="02020603050405020304" pitchFamily="18" charset="0"/>
                <a:cs typeface="Times New Roman" panose="02020603050405020304" pitchFamily="18" charset="0"/>
              </a:rPr>
              <a:t>cumartesi ve pazar </a:t>
            </a:r>
            <a:r>
              <a:rPr lang="tr-TR" sz="2800" dirty="0" smtClean="0">
                <a:latin typeface="Times New Roman" panose="02020603050405020304" pitchFamily="18" charset="0"/>
                <a:cs typeface="Times New Roman" panose="02020603050405020304" pitchFamily="18" charset="0"/>
              </a:rPr>
              <a:t>günleri ile </a:t>
            </a:r>
            <a:r>
              <a:rPr lang="tr-TR" sz="2800" b="1" dirty="0" smtClean="0">
                <a:latin typeface="Times New Roman" panose="02020603050405020304" pitchFamily="18" charset="0"/>
                <a:cs typeface="Times New Roman" panose="02020603050405020304" pitchFamily="18" charset="0"/>
              </a:rPr>
              <a:t>yarıyıl ve yaz tatillerinde </a:t>
            </a:r>
            <a:r>
              <a:rPr lang="tr-TR" sz="2800" dirty="0" smtClean="0">
                <a:latin typeface="Times New Roman" panose="02020603050405020304" pitchFamily="18" charset="0"/>
                <a:cs typeface="Times New Roman" panose="02020603050405020304" pitchFamily="18" charset="0"/>
              </a:rPr>
              <a:t>fiilen yerine getirilen ders görevleri, ek ders ücreti karşılığında verilir.</a:t>
            </a:r>
          </a:p>
          <a:p>
            <a:pPr algn="just"/>
            <a:endParaRPr lang="tr-TR" sz="2800" dirty="0" smtClean="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algn="just"/>
            <a:r>
              <a:rPr lang="tr-TR" sz="2800" dirty="0">
                <a:latin typeface="Times New Roman" panose="02020603050405020304" pitchFamily="18" charset="0"/>
                <a:cs typeface="Times New Roman" panose="02020603050405020304" pitchFamily="18" charset="0"/>
              </a:rPr>
              <a:t>Destekleme ve yetiştirme kurslarında görev alan öğretmenlere fiilen görev yapılan </a:t>
            </a:r>
            <a:r>
              <a:rPr lang="tr-TR" sz="2800" dirty="0">
                <a:solidFill>
                  <a:srgbClr val="FF0000"/>
                </a:solidFill>
                <a:latin typeface="Times New Roman" panose="02020603050405020304" pitchFamily="18" charset="0"/>
                <a:cs typeface="Times New Roman" panose="02020603050405020304" pitchFamily="18" charset="0"/>
              </a:rPr>
              <a:t>her ay için 0,5 ek hizmet puanı verilir</a:t>
            </a:r>
            <a:r>
              <a:rPr lang="tr-TR" sz="2800" dirty="0">
                <a:latin typeface="Times New Roman" panose="02020603050405020304" pitchFamily="18" charset="0"/>
                <a:cs typeface="Times New Roman" panose="02020603050405020304" pitchFamily="18" charset="0"/>
              </a:rPr>
              <a:t>. Bu işlem il/ilçe milli eğitim müdürlüklerince gerçekleştirilir.</a:t>
            </a: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b="1" dirty="0"/>
          </a:p>
        </p:txBody>
      </p:sp>
    </p:spTree>
    <p:extLst>
      <p:ext uri="{BB962C8B-B14F-4D97-AF65-F5344CB8AC3E}">
        <p14:creationId xmlns:p14="http://schemas.microsoft.com/office/powerpoint/2010/main" val="7660350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2 İçerik Yer Tutucusu"/>
          <p:cNvSpPr txBox="1">
            <a:spLocks/>
          </p:cNvSpPr>
          <p:nvPr/>
        </p:nvSpPr>
        <p:spPr>
          <a:xfrm>
            <a:off x="73813" y="1053388"/>
            <a:ext cx="12041083" cy="554396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algn="just"/>
            <a:endParaRPr lang="tr-TR" sz="12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Gerek 2014-2015 gerekse 2016-2017 yıllarına ait toplu sözleşmenin </a:t>
            </a:r>
            <a:r>
              <a:rPr lang="tr-TR" sz="3600" u="sng" dirty="0" smtClean="0">
                <a:latin typeface="Times New Roman" pitchFamily="18" charset="0"/>
                <a:cs typeface="Times New Roman" pitchFamily="18" charset="0"/>
              </a:rPr>
              <a:t>“Ders görevinin yapılmış sayılacağı haller” </a:t>
            </a:r>
            <a:r>
              <a:rPr lang="tr-TR" sz="3600" dirty="0" smtClean="0">
                <a:latin typeface="Times New Roman" pitchFamily="18" charset="0"/>
                <a:cs typeface="Times New Roman" pitchFamily="18" charset="0"/>
              </a:rPr>
              <a:t>başlıklı 2.maddesi gereği idari izinli olunan günlere ait ek ders ücretinden </a:t>
            </a:r>
            <a:r>
              <a:rPr lang="tr-TR" sz="3600" dirty="0" smtClean="0">
                <a:solidFill>
                  <a:srgbClr val="FF0000"/>
                </a:solidFill>
                <a:latin typeface="Times New Roman" pitchFamily="18" charset="0"/>
                <a:cs typeface="Times New Roman" pitchFamily="18" charset="0"/>
              </a:rPr>
              <a:t>yararlanırlar.</a:t>
            </a:r>
            <a:endParaRPr lang="tr-TR"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812840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3" name="Grup 2"/>
          <p:cNvGrpSpPr/>
          <p:nvPr/>
        </p:nvGrpSpPr>
        <p:grpSpPr>
          <a:xfrm>
            <a:off x="-73929" y="1"/>
            <a:ext cx="12188825" cy="968319"/>
            <a:chOff x="-73929" y="1"/>
            <a:chExt cx="12188825" cy="968319"/>
          </a:xfrm>
        </p:grpSpPr>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73929" y="1"/>
              <a:ext cx="12188825" cy="961710"/>
            </a:xfrm>
            <a:prstGeom prst="rect">
              <a:avLst/>
            </a:prstGeom>
            <a:ln>
              <a:noFill/>
            </a:ln>
          </p:spPr>
          <p:txBody>
            <a:bodyPr vert="horz" lIns="91440" tIns="45720" rIns="91440" bIns="45720" rtlCol="0" anchor="b">
              <a:normAutofit/>
            </a:bodyPr>
            <a:lstStyle/>
            <a:p>
              <a:pPr algn="ctr"/>
              <a:r>
                <a:rPr lang="tr-TR" sz="2800" dirty="0">
                  <a:solidFill>
                    <a:schemeClr val="bg1"/>
                  </a:solidFill>
                  <a:latin typeface="Times New Roman" pitchFamily="18" charset="0"/>
                  <a:cs typeface="Times New Roman" pitchFamily="18" charset="0"/>
                </a:rPr>
                <a:t>İLGİLİ  </a:t>
              </a:r>
              <a:r>
                <a:rPr lang="tr-TR" sz="2800" dirty="0" smtClean="0">
                  <a:solidFill>
                    <a:schemeClr val="bg1"/>
                  </a:solidFill>
                  <a:latin typeface="Times New Roman" pitchFamily="18" charset="0"/>
                  <a:cs typeface="Times New Roman" pitchFamily="18" charset="0"/>
                </a:rPr>
                <a:t>MEVZUATLAR</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grpSp>
      <p:sp>
        <p:nvSpPr>
          <p:cNvPr id="15" name="2 İçerik Yer Tutucusu"/>
          <p:cNvSpPr txBox="1">
            <a:spLocks/>
          </p:cNvSpPr>
          <p:nvPr/>
        </p:nvSpPr>
        <p:spPr>
          <a:xfrm>
            <a:off x="261764" y="1196752"/>
            <a:ext cx="11737304" cy="5472608"/>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ü"/>
            </a:pPr>
            <a:r>
              <a:rPr lang="tr-TR" sz="2800" b="1" dirty="0" smtClean="0">
                <a:latin typeface="Times New Roman" pitchFamily="18" charset="0"/>
                <a:cs typeface="Times New Roman" pitchFamily="18" charset="0"/>
                <a:hlinkClick r:id="rId4" action="ppaction://hlinkfile"/>
              </a:rPr>
              <a:t>Millî Eğitim Bakanlığı Yönetici ve Öğretmenlerinin Ders ve Ek Ders Saatlerine İlişkin Karar </a:t>
            </a:r>
            <a:endParaRPr lang="tr-TR" sz="2800" b="1" dirty="0" smtClean="0">
              <a:latin typeface="Times New Roman" pitchFamily="18" charset="0"/>
              <a:cs typeface="Times New Roman" pitchFamily="18" charset="0"/>
            </a:endParaRPr>
          </a:p>
          <a:p>
            <a:pPr algn="just">
              <a:buFont typeface="Wingdings" pitchFamily="2" charset="2"/>
              <a:buChar char="ü"/>
            </a:pPr>
            <a:endParaRPr lang="tr-TR" sz="900" b="1" dirty="0" smtClean="0">
              <a:latin typeface="Times New Roman" pitchFamily="18" charset="0"/>
              <a:cs typeface="Times New Roman" pitchFamily="18" charset="0"/>
            </a:endParaRPr>
          </a:p>
          <a:p>
            <a:pPr algn="just">
              <a:buFont typeface="Wingdings" pitchFamily="2" charset="2"/>
              <a:buChar char="ü"/>
            </a:pPr>
            <a:r>
              <a:rPr lang="tr-TR" sz="28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endParaRPr lang="tr-TR" sz="900" b="1" dirty="0" smtClean="0">
              <a:latin typeface="Times New Roman" pitchFamily="18" charset="0"/>
              <a:cs typeface="Times New Roman" pitchFamily="18" charset="0"/>
            </a:endParaRPr>
          </a:p>
          <a:p>
            <a:pPr algn="just">
              <a:buFont typeface="Wingdings" pitchFamily="2" charset="2"/>
              <a:buChar char="ü"/>
            </a:pPr>
            <a:r>
              <a:rPr lang="tr-TR" sz="28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endParaRPr lang="tr-TR" sz="900" b="1" dirty="0" smtClean="0">
              <a:latin typeface="Times New Roman" pitchFamily="18" charset="0"/>
              <a:cs typeface="Times New Roman" pitchFamily="18" charset="0"/>
            </a:endParaRPr>
          </a:p>
          <a:p>
            <a:pPr algn="just">
              <a:buFont typeface="Wingdings" pitchFamily="2" charset="2"/>
              <a:buChar char="ü"/>
            </a:pPr>
            <a:r>
              <a:rPr lang="tr-TR" sz="2800" b="1" dirty="0" smtClean="0">
                <a:latin typeface="Times New Roman" pitchFamily="18" charset="0"/>
                <a:cs typeface="Times New Roman" pitchFamily="18" charset="0"/>
              </a:rPr>
              <a:t>657 Sayılı Devlet Memurları Kanunu</a:t>
            </a:r>
          </a:p>
          <a:p>
            <a:pPr algn="just">
              <a:buFont typeface="Wingdings" pitchFamily="2" charset="2"/>
              <a:buChar char="ü"/>
            </a:pPr>
            <a:endParaRPr lang="tr-TR" sz="900" b="1" dirty="0" smtClean="0">
              <a:latin typeface="Times New Roman" pitchFamily="18" charset="0"/>
              <a:cs typeface="Times New Roman" pitchFamily="18" charset="0"/>
            </a:endParaRPr>
          </a:p>
          <a:p>
            <a:pPr algn="just">
              <a:buFont typeface="Wingdings" pitchFamily="2" charset="2"/>
              <a:buChar char="ü"/>
            </a:pPr>
            <a:r>
              <a:rPr lang="tr-TR" sz="30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endParaRPr lang="tr-TR" sz="900" b="1" dirty="0" smtClean="0">
              <a:latin typeface="Times New Roman" pitchFamily="18" charset="0"/>
              <a:cs typeface="Times New Roman" pitchFamily="18" charset="0"/>
            </a:endParaRPr>
          </a:p>
          <a:p>
            <a:pPr algn="just">
              <a:buFont typeface="Wingdings" pitchFamily="2" charset="2"/>
              <a:buChar char="ü"/>
            </a:pPr>
            <a:r>
              <a:rPr lang="tr-TR" sz="30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0892012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smtClean="0">
                <a:solidFill>
                  <a:schemeClr val="bg1"/>
                </a:solidFill>
                <a:latin typeface="Times New Roman" pitchFamily="18" charset="0"/>
                <a:cs typeface="Times New Roman" pitchFamily="18" charset="0"/>
              </a:rPr>
              <a:t>Eğitim, Öğretim ve Bilim Hizmet Koluna İlişkin Toplu Sözleşme</a:t>
            </a:r>
            <a:endParaRPr lang="tr-TR" sz="28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4" y="1053388"/>
            <a:ext cx="12041082"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000" b="1" dirty="0" smtClean="0">
                <a:latin typeface="Times New Roman" pitchFamily="18" charset="0"/>
                <a:cs typeface="Times New Roman" pitchFamily="18" charset="0"/>
              </a:rPr>
              <a:t>Ders görevinin yapılmış sayılacağı haller</a:t>
            </a:r>
          </a:p>
          <a:p>
            <a:pPr algn="just"/>
            <a:endParaRPr lang="tr-TR" sz="3600" b="1" dirty="0" smtClean="0">
              <a:latin typeface="Times New Roman" pitchFamily="18" charset="0"/>
              <a:cs typeface="Times New Roman" pitchFamily="18" charset="0"/>
            </a:endParaRPr>
          </a:p>
          <a:p>
            <a:pPr algn="just"/>
            <a:r>
              <a:rPr lang="tr-TR" sz="3600" b="1" dirty="0" smtClean="0">
                <a:latin typeface="Times New Roman" pitchFamily="18" charset="0"/>
                <a:cs typeface="Times New Roman" pitchFamily="18" charset="0"/>
              </a:rPr>
              <a:t>Madde 2- </a:t>
            </a:r>
            <a:r>
              <a:rPr lang="tr-TR" sz="36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3600" b="1" dirty="0" smtClean="0">
                <a:latin typeface="Times New Roman" pitchFamily="18" charset="0"/>
                <a:cs typeface="Times New Roman" pitchFamily="18" charset="0"/>
              </a:rPr>
              <a:t>genel idari izinli olmaları sebebiyle </a:t>
            </a:r>
            <a:r>
              <a:rPr lang="tr-TR" sz="3600" dirty="0" smtClean="0">
                <a:latin typeface="Times New Roman" pitchFamily="18" charset="0"/>
                <a:cs typeface="Times New Roman" pitchFamily="18" charset="0"/>
              </a:rPr>
              <a:t>eğitim faaliyetlerini fiilen yerine getiremeyen </a:t>
            </a:r>
            <a:r>
              <a:rPr lang="tr-TR" sz="3600" b="1" dirty="0" smtClean="0">
                <a:latin typeface="Times New Roman" pitchFamily="18" charset="0"/>
                <a:cs typeface="Times New Roman" pitchFamily="18" charset="0"/>
              </a:rPr>
              <a:t>yönetici ve öğretmenler </a:t>
            </a:r>
            <a:r>
              <a:rPr lang="tr-TR" sz="36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3600" b="1" dirty="0" smtClean="0">
                <a:latin typeface="Times New Roman" pitchFamily="18" charset="0"/>
                <a:cs typeface="Times New Roman" pitchFamily="18" charset="0"/>
              </a:rPr>
              <a:t>varsa ek ders</a:t>
            </a:r>
            <a:r>
              <a:rPr lang="tr-TR" sz="3600" dirty="0" smtClean="0">
                <a:latin typeface="Times New Roman" pitchFamily="18" charset="0"/>
                <a:cs typeface="Times New Roman" pitchFamily="18" charset="0"/>
              </a:rPr>
              <a:t>, ders niteliğinde yönetim, hazırlık ve planlama görevlerini </a:t>
            </a:r>
            <a:r>
              <a:rPr lang="tr-TR" sz="3600" dirty="0" smtClean="0">
                <a:solidFill>
                  <a:srgbClr val="FF0000"/>
                </a:solidFill>
                <a:latin typeface="Times New Roman" pitchFamily="18" charset="0"/>
                <a:cs typeface="Times New Roman" pitchFamily="18" charset="0"/>
              </a:rPr>
              <a:t>yapmış sayılırlar</a:t>
            </a:r>
            <a:r>
              <a:rPr lang="tr-TR" sz="28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98213553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03930"/>
            <a:ext cx="11853247" cy="5737438"/>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itchFamily="18" charset="0"/>
                <a:cs typeface="Times New Roman" pitchFamily="18" charset="0"/>
              </a:rPr>
              <a:t>Genel idari izinli olunan günlerde Destekleme ve Yetiştirme kurslarında görevli </a:t>
            </a:r>
            <a:r>
              <a:rPr lang="tr-TR" sz="3600" b="1" i="1" dirty="0" smtClean="0">
                <a:latin typeface="Times New Roman" pitchFamily="18" charset="0"/>
                <a:cs typeface="Times New Roman" pitchFamily="18" charset="0"/>
              </a:rPr>
              <a:t>ders ücreti karşılığı görevlendirilen öğretmenler</a:t>
            </a:r>
            <a:r>
              <a:rPr lang="tr-TR" sz="3600" b="1" dirty="0" smtClean="0">
                <a:latin typeface="Times New Roman" pitchFamily="18" charset="0"/>
                <a:cs typeface="Times New Roman" pitchFamily="18" charset="0"/>
              </a:rPr>
              <a:t> o günkü ek ders ücretinden yararlanırlar mı?</a:t>
            </a:r>
          </a:p>
          <a:p>
            <a:pPr algn="just"/>
            <a:endParaRPr lang="tr-TR" sz="36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a:t>
            </a:r>
            <a:r>
              <a:rPr lang="tr-TR" sz="3600" u="sng" dirty="0" smtClean="0">
                <a:solidFill>
                  <a:srgbClr val="FF0000"/>
                </a:solidFill>
                <a:latin typeface="Times New Roman" pitchFamily="18" charset="0"/>
                <a:cs typeface="Times New Roman" pitchFamily="18" charset="0"/>
              </a:rPr>
              <a:t>yararlanamazlar</a:t>
            </a:r>
            <a:r>
              <a:rPr lang="tr-TR" sz="3600" dirty="0" smtClean="0">
                <a:latin typeface="Times New Roman" pitchFamily="18" charset="0"/>
                <a:cs typeface="Times New Roman" pitchFamily="18" charset="0"/>
              </a:rPr>
              <a:t>.</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42333719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03929"/>
            <a:ext cx="12041083" cy="5665431"/>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a:t>
            </a:r>
            <a:r>
              <a:rPr lang="tr-TR" sz="3600" b="1" dirty="0" smtClean="0">
                <a:solidFill>
                  <a:srgbClr val="FF0000"/>
                </a:solidFill>
                <a:latin typeface="Times New Roman" pitchFamily="18" charset="0"/>
                <a:cs typeface="Times New Roman" pitchFamily="18" charset="0"/>
              </a:rPr>
              <a:t>ücretinden yararlanılır mı</a:t>
            </a:r>
            <a:r>
              <a:rPr lang="tr-TR" sz="3600" b="1" dirty="0" smtClean="0">
                <a:latin typeface="Times New Roman" pitchFamily="18" charset="0"/>
                <a:cs typeface="Times New Roman" pitchFamily="18" charset="0"/>
              </a:rPr>
              <a:t>?</a:t>
            </a:r>
          </a:p>
          <a:p>
            <a:pPr algn="just"/>
            <a:endParaRPr lang="tr-TR" sz="36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Ortak sınavların yapıldığı günlerde kurslarda ders yapılmaması durumu idari izin kapsamında değerlendirilemez ve o güne ait </a:t>
            </a:r>
            <a:r>
              <a:rPr lang="tr-TR" sz="3600" dirty="0" smtClean="0">
                <a:solidFill>
                  <a:srgbClr val="FF0000"/>
                </a:solidFill>
                <a:latin typeface="Times New Roman" pitchFamily="18" charset="0"/>
                <a:cs typeface="Times New Roman" pitchFamily="18" charset="0"/>
              </a:rPr>
              <a:t>ek ders ücreti ödemesi yapılamaz</a:t>
            </a:r>
            <a:r>
              <a:rPr lang="tr-TR" sz="3600" dirty="0" smtClean="0">
                <a:latin typeface="Times New Roman" pitchFamily="18" charset="0"/>
                <a:cs typeface="Times New Roman" pitchFamily="18" charset="0"/>
              </a:rPr>
              <a:t>.</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7622409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endParaRPr lang="tr-TR" sz="28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15389"/>
            <a:ext cx="12041083" cy="572597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600" b="1" dirty="0" smtClean="0">
                <a:latin typeface="Times New Roman" pitchFamily="18" charset="0"/>
                <a:cs typeface="Times New Roman" pitchFamily="18" charset="0"/>
              </a:rPr>
              <a:t>DESTEKLEME VE YETİŞTİRME KURSLARI BAKANLIKTA BULUNAN YETKİLİLERİN İLETİŞİM BİLGİLERİ</a:t>
            </a:r>
          </a:p>
          <a:p>
            <a:endParaRPr lang="tr-TR" sz="3600" b="1" dirty="0" smtClean="0">
              <a:latin typeface="Times New Roman" pitchFamily="18" charset="0"/>
              <a:cs typeface="Times New Roman" pitchFamily="18" charset="0"/>
            </a:endParaRPr>
          </a:p>
          <a:p>
            <a:r>
              <a:rPr lang="tr-TR" sz="3600" b="1" dirty="0" smtClean="0">
                <a:latin typeface="Times New Roman" pitchFamily="18" charset="0"/>
                <a:cs typeface="Times New Roman" pitchFamily="18" charset="0"/>
              </a:rPr>
              <a:t> </a:t>
            </a:r>
            <a:r>
              <a:rPr lang="tr-TR" sz="3600" b="1" dirty="0" smtClean="0">
                <a:solidFill>
                  <a:srgbClr val="FF0000"/>
                </a:solidFill>
                <a:latin typeface="Times New Roman" pitchFamily="18" charset="0"/>
                <a:cs typeface="Times New Roman" pitchFamily="18" charset="0"/>
              </a:rPr>
              <a:t>Lütfi SAN                            </a:t>
            </a:r>
            <a:r>
              <a:rPr lang="tr-TR" sz="3600" dirty="0" smtClean="0">
                <a:solidFill>
                  <a:srgbClr val="FF0000"/>
                </a:solidFill>
                <a:latin typeface="Times New Roman" pitchFamily="18" charset="0"/>
                <a:cs typeface="Times New Roman" pitchFamily="18" charset="0"/>
              </a:rPr>
              <a:t>- 0 312 413 30 83 </a:t>
            </a:r>
          </a:p>
          <a:p>
            <a:r>
              <a:rPr lang="tr-TR" sz="3600" b="1" dirty="0" smtClean="0">
                <a:latin typeface="Times New Roman" pitchFamily="18" charset="0"/>
                <a:cs typeface="Times New Roman" pitchFamily="18" charset="0"/>
              </a:rPr>
              <a:t>Kamil Kenan ERDOĞAN </a:t>
            </a:r>
            <a:r>
              <a:rPr lang="tr-TR" sz="3600" dirty="0" smtClean="0">
                <a:latin typeface="Times New Roman" pitchFamily="18" charset="0"/>
                <a:cs typeface="Times New Roman" pitchFamily="18" charset="0"/>
              </a:rPr>
              <a:t>- 0 312 413 32 66</a:t>
            </a:r>
          </a:p>
          <a:p>
            <a:r>
              <a:rPr lang="tr-TR" sz="3600" b="1" dirty="0" smtClean="0">
                <a:latin typeface="Times New Roman" pitchFamily="18" charset="0"/>
                <a:cs typeface="Times New Roman" pitchFamily="18" charset="0"/>
              </a:rPr>
              <a:t>Emel ILICAN                     </a:t>
            </a:r>
            <a:r>
              <a:rPr lang="tr-TR" sz="3600" dirty="0" smtClean="0">
                <a:latin typeface="Times New Roman" pitchFamily="18" charset="0"/>
                <a:cs typeface="Times New Roman" pitchFamily="18" charset="0"/>
              </a:rPr>
              <a:t>- 0 312 413 30 73 </a:t>
            </a: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6612141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lvl="0" algn="ctr">
              <a:lnSpc>
                <a:spcPct val="90000"/>
              </a:lnSpc>
              <a:spcBef>
                <a:spcPct val="0"/>
              </a:spcBef>
              <a:defRPr/>
            </a:pPr>
            <a:endParaRPr lang="tr-TR" sz="1200" b="1" spc="100" dirty="0">
              <a:solidFill>
                <a:schemeClr val="bg1"/>
              </a:solidFill>
              <a:latin typeface="Verdana" pitchFamily="34" charset="0"/>
              <a:ea typeface="Verdana" pitchFamily="34" charset="0"/>
              <a:cs typeface="Verdana" pitchFamily="34" charset="0"/>
            </a:endParaRPr>
          </a:p>
        </p:txBody>
      </p:sp>
      <p:sp>
        <p:nvSpPr>
          <p:cNvPr id="4" name="Metin kutusu 3"/>
          <p:cNvSpPr txBox="1"/>
          <p:nvPr/>
        </p:nvSpPr>
        <p:spPr>
          <a:xfrm>
            <a:off x="3718148" y="4365104"/>
            <a:ext cx="4824536" cy="1200329"/>
          </a:xfrm>
          <a:prstGeom prst="rect">
            <a:avLst/>
          </a:prstGeom>
          <a:noFill/>
        </p:spPr>
        <p:txBody>
          <a:bodyPr wrap="square" rtlCol="0">
            <a:spAutoFit/>
          </a:bodyPr>
          <a:lstStyle/>
          <a:p>
            <a:pPr algn="ctr"/>
            <a:r>
              <a:rPr lang="tr-TR" sz="3600" b="1" dirty="0" smtClean="0">
                <a:latin typeface="Times" panose="02020603060405020304" pitchFamily="18" charset="0"/>
              </a:rPr>
              <a:t>Mahmut ÖZCAN</a:t>
            </a:r>
          </a:p>
          <a:p>
            <a:pPr algn="ctr"/>
            <a:r>
              <a:rPr lang="tr-TR" sz="3600" b="1" dirty="0" smtClean="0">
                <a:latin typeface="Times" panose="02020603060405020304" pitchFamily="18" charset="0"/>
              </a:rPr>
              <a:t>Şube Müdürü</a:t>
            </a:r>
          </a:p>
        </p:txBody>
      </p:sp>
      <p:sp>
        <p:nvSpPr>
          <p:cNvPr id="14" name="Metin kutusu 13"/>
          <p:cNvSpPr txBox="1"/>
          <p:nvPr/>
        </p:nvSpPr>
        <p:spPr>
          <a:xfrm>
            <a:off x="1917948" y="1760678"/>
            <a:ext cx="8496944" cy="840230"/>
          </a:xfrm>
          <a:prstGeom prst="rect">
            <a:avLst/>
          </a:prstGeom>
          <a:noFill/>
        </p:spPr>
        <p:txBody>
          <a:bodyPr wrap="square" rtlCol="0">
            <a:spAutoFit/>
          </a:bodyPr>
          <a:lstStyle/>
          <a:p>
            <a:pPr algn="ctr">
              <a:lnSpc>
                <a:spcPct val="90000"/>
              </a:lnSpc>
            </a:pPr>
            <a:r>
              <a:rPr lang="tr-TR" sz="5400" dirty="0" smtClean="0">
                <a:solidFill>
                  <a:srgbClr val="0070C0"/>
                </a:solidFill>
                <a:latin typeface="Times" panose="02020603060405020304" pitchFamily="18" charset="0"/>
              </a:rPr>
              <a:t>TEŞEKKÜR EDERİM</a:t>
            </a:r>
            <a:endParaRPr lang="tr-TR" sz="5400" dirty="0">
              <a:solidFill>
                <a:srgbClr val="0070C0"/>
              </a:solidFill>
              <a:latin typeface="Times" panose="0202060306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Tree>
    <p:extLst>
      <p:ext uri="{BB962C8B-B14F-4D97-AF65-F5344CB8AC3E}">
        <p14:creationId xmlns:p14="http://schemas.microsoft.com/office/powerpoint/2010/main" val="3471051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Dikdörtgen"/>
          <p:cNvSpPr/>
          <p:nvPr/>
        </p:nvSpPr>
        <p:spPr>
          <a:xfrm>
            <a:off x="0" y="95987"/>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5" name="Resim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333772" y="1124744"/>
            <a:ext cx="11593288" cy="561662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400" b="1" dirty="0" smtClean="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3400" dirty="0" smtClean="0">
              <a:latin typeface="Times New Roman" panose="02020603050405020304" pitchFamily="18" charset="0"/>
              <a:cs typeface="Times New Roman" panose="02020603050405020304" pitchFamily="18" charset="0"/>
            </a:endParaRPr>
          </a:p>
          <a:p>
            <a:pPr algn="just"/>
            <a:r>
              <a:rPr lang="tr-TR" sz="3400" dirty="0" smtClean="0">
                <a:latin typeface="Times New Roman" panose="02020603050405020304" pitchFamily="18" charset="0"/>
                <a:cs typeface="Times New Roman" panose="02020603050405020304" pitchFamily="18" charset="0"/>
              </a:rPr>
              <a:t>Kararın 5 ve 6'ncı maddelerine göre </a:t>
            </a:r>
            <a:r>
              <a:rPr lang="tr-TR" sz="3400" dirty="0" smtClean="0">
                <a:solidFill>
                  <a:srgbClr val="FF0000"/>
                </a:solidFill>
                <a:latin typeface="Times New Roman" panose="02020603050405020304" pitchFamily="18" charset="0"/>
                <a:cs typeface="Times New Roman" panose="02020603050405020304" pitchFamily="18" charset="0"/>
              </a:rPr>
              <a:t>genel bilgi ve meslek dersi öğretmenlerinin</a:t>
            </a:r>
            <a:r>
              <a:rPr lang="tr-TR" sz="3400" dirty="0" smtClean="0">
                <a:latin typeface="Times New Roman" panose="02020603050405020304" pitchFamily="18" charset="0"/>
                <a:cs typeface="Times New Roman" panose="02020603050405020304" pitchFamily="18" charset="0"/>
              </a:rPr>
              <a:t>, aylık ve ek ders ücreti karşılığında haftada 30 saat, destekleme ve yetiştirme kurslarında ise aynı Kararın 8'inci maddesine göre haftada 10 saat daha olmak üzere haftada </a:t>
            </a:r>
            <a:r>
              <a:rPr lang="tr-TR" sz="3400" b="1" dirty="0" smtClean="0">
                <a:latin typeface="Times New Roman" panose="02020603050405020304" pitchFamily="18" charset="0"/>
                <a:cs typeface="Times New Roman" panose="02020603050405020304" pitchFamily="18" charset="0"/>
              </a:rPr>
              <a:t>toplam </a:t>
            </a:r>
            <a:r>
              <a:rPr lang="tr-TR" sz="3400" b="1" dirty="0" smtClean="0">
                <a:solidFill>
                  <a:srgbClr val="FF0000"/>
                </a:solidFill>
                <a:latin typeface="Times New Roman" panose="02020603050405020304" pitchFamily="18" charset="0"/>
                <a:cs typeface="Times New Roman" panose="02020603050405020304" pitchFamily="18" charset="0"/>
              </a:rPr>
              <a:t>40 saat </a:t>
            </a:r>
            <a:r>
              <a:rPr lang="tr-TR" sz="3400" b="1" dirty="0" smtClean="0">
                <a:latin typeface="Times New Roman" panose="02020603050405020304" pitchFamily="18" charset="0"/>
                <a:cs typeface="Times New Roman" panose="02020603050405020304" pitchFamily="18" charset="0"/>
              </a:rPr>
              <a:t>ders okutmaları </a:t>
            </a:r>
            <a:r>
              <a:rPr lang="tr-TR" sz="3400" dirty="0" smtClean="0">
                <a:latin typeface="Times New Roman" panose="02020603050405020304" pitchFamily="18" charset="0"/>
                <a:cs typeface="Times New Roman" panose="02020603050405020304" pitchFamily="18" charset="0"/>
              </a:rPr>
              <a:t>mümkün bulunmaktadır. </a:t>
            </a:r>
          </a:p>
          <a:p>
            <a:pPr algn="just"/>
            <a:r>
              <a:rPr lang="tr-TR" sz="3400" dirty="0" smtClean="0">
                <a:latin typeface="Times New Roman" panose="02020603050405020304" pitchFamily="18" charset="0"/>
                <a:cs typeface="Times New Roman" panose="02020603050405020304" pitchFamily="18" charset="0"/>
              </a:rPr>
              <a:t>Bu durumda, okulunda rutin  müfredat kapsamında haftada 20 saat ders okutan bir öğretmenin, destekleme ve yetiştirme kurslarında haftada 20 saate kadar ders okutması mümkün bulunmaktadır.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3168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4" name="İçerik Yer Tutucusu 2"/>
          <p:cNvSpPr txBox="1">
            <a:spLocks/>
          </p:cNvSpPr>
          <p:nvPr/>
        </p:nvSpPr>
        <p:spPr>
          <a:xfrm>
            <a:off x="189757" y="1053388"/>
            <a:ext cx="11999068"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3000" dirty="0" smtClean="0">
              <a:latin typeface="Times New Roman" panose="02020603050405020304" pitchFamily="18" charset="0"/>
              <a:cs typeface="Times New Roman" panose="02020603050405020304" pitchFamily="18" charset="0"/>
            </a:endParaRPr>
          </a:p>
          <a:p>
            <a:pPr algn="just"/>
            <a:r>
              <a:rPr lang="tr-TR" sz="3000" u="sng" dirty="0" smtClean="0">
                <a:latin typeface="Times New Roman" panose="02020603050405020304" pitchFamily="18" charset="0"/>
                <a:cs typeface="Times New Roman" panose="02020603050405020304" pitchFamily="18" charset="0"/>
              </a:rPr>
              <a:t>Yönetici ve öğretmenlerin </a:t>
            </a:r>
            <a:r>
              <a:rPr lang="tr-TR" sz="3000" dirty="0" smtClean="0">
                <a:solidFill>
                  <a:srgbClr val="FF0000"/>
                </a:solidFill>
                <a:latin typeface="Times New Roman" panose="02020603050405020304" pitchFamily="18" charset="0"/>
                <a:cs typeface="Times New Roman" panose="02020603050405020304" pitchFamily="18" charset="0"/>
              </a:rPr>
              <a:t>cumartesi ve pazar </a:t>
            </a:r>
            <a:r>
              <a:rPr lang="tr-TR" sz="3000" dirty="0" smtClean="0">
                <a:latin typeface="Times New Roman" panose="02020603050405020304" pitchFamily="18" charset="0"/>
                <a:cs typeface="Times New Roman" panose="02020603050405020304" pitchFamily="18" charset="0"/>
              </a:rPr>
              <a:t>günleri ile </a:t>
            </a:r>
            <a:r>
              <a:rPr lang="tr-TR" sz="3000" dirty="0" smtClean="0">
                <a:solidFill>
                  <a:srgbClr val="FF0000"/>
                </a:solidFill>
                <a:latin typeface="Times New Roman" panose="02020603050405020304" pitchFamily="18" charset="0"/>
                <a:cs typeface="Times New Roman" panose="02020603050405020304" pitchFamily="18" charset="0"/>
              </a:rPr>
              <a:t>yarıyıl ve yaz tatillerinde</a:t>
            </a:r>
            <a:r>
              <a:rPr lang="tr-TR" sz="3000" dirty="0" smtClean="0">
                <a:latin typeface="Times New Roman" panose="02020603050405020304" pitchFamily="18" charset="0"/>
                <a:cs typeface="Times New Roman" panose="02020603050405020304" pitchFamily="18" charset="0"/>
              </a:rPr>
              <a:t> fiilen okuttukları derslerin tamamının, aylık karşılığı ders görevlerinin doldurulmuş olup olmadığına bakılmaksızın </a:t>
            </a:r>
            <a:r>
              <a:rPr lang="tr-TR" sz="3000" dirty="0" smtClean="0">
                <a:solidFill>
                  <a:srgbClr val="FF0000"/>
                </a:solidFill>
                <a:latin typeface="Times New Roman" panose="02020603050405020304" pitchFamily="18" charset="0"/>
                <a:cs typeface="Times New Roman" panose="02020603050405020304" pitchFamily="18" charset="0"/>
              </a:rPr>
              <a:t>ek ders ücreti karşılığında,</a:t>
            </a:r>
            <a:r>
              <a:rPr lang="tr-TR" sz="3000" dirty="0" smtClean="0">
                <a:latin typeface="Times New Roman" panose="02020603050405020304" pitchFamily="18" charset="0"/>
                <a:cs typeface="Times New Roman" panose="02020603050405020304" pitchFamily="18" charset="0"/>
              </a:rPr>
              <a:t> hafta içi günlerde okuttukları derslerin ise öncelikle aylık karşılığında değerlendirilmesi gerekmektedir.</a:t>
            </a:r>
          </a:p>
          <a:p>
            <a:pPr algn="just"/>
            <a:r>
              <a:rPr lang="tr-TR" sz="3000" dirty="0" smtClean="0">
                <a:latin typeface="Times New Roman" panose="02020603050405020304" pitchFamily="18" charset="0"/>
                <a:cs typeface="Times New Roman" panose="02020603050405020304" pitchFamily="18" charset="0"/>
              </a:rPr>
              <a:t>Bu nedenle, </a:t>
            </a:r>
            <a:r>
              <a:rPr lang="tr-TR" sz="3000" u="sng" dirty="0" smtClean="0">
                <a:latin typeface="Times New Roman" panose="02020603050405020304" pitchFamily="18" charset="0"/>
                <a:cs typeface="Times New Roman" panose="02020603050405020304" pitchFamily="18" charset="0"/>
              </a:rPr>
              <a:t>hafta içinde 10 saat ders okutan </a:t>
            </a:r>
            <a:r>
              <a:rPr lang="tr-TR" sz="3000" dirty="0" smtClean="0">
                <a:latin typeface="Times New Roman" panose="02020603050405020304" pitchFamily="18" charset="0"/>
                <a:cs typeface="Times New Roman" panose="02020603050405020304" pitchFamily="18" charset="0"/>
              </a:rPr>
              <a:t>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23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124744"/>
            <a:ext cx="11781239"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Destekleme ve yetiştirme kurslarında cumartesi ve pazar günleri yönetim görevi yürüten bir yöneticinin bu görevi karşılığında yararlanacağı 2 saatlik ek ders ücretinin,  </a:t>
            </a:r>
            <a:r>
              <a:rPr lang="tr-TR" sz="3600" b="1" u="sng" dirty="0" smtClean="0">
                <a:latin typeface="Times New Roman" panose="02020603050405020304" pitchFamily="18" charset="0"/>
                <a:cs typeface="Times New Roman" panose="02020603050405020304" pitchFamily="18" charset="0"/>
              </a:rPr>
              <a:t>657 sayılı Kanunun 176'ncı maddesi</a:t>
            </a:r>
            <a:r>
              <a:rPr lang="tr-TR" sz="3600" dirty="0" smtClean="0">
                <a:latin typeface="Times New Roman" panose="02020603050405020304" pitchFamily="18" charset="0"/>
                <a:cs typeface="Times New Roman" panose="02020603050405020304" pitchFamily="18" charset="0"/>
              </a:rPr>
              <a:t>ne göre </a:t>
            </a:r>
            <a:r>
              <a:rPr lang="tr-TR" sz="3600" dirty="0" smtClean="0">
                <a:solidFill>
                  <a:srgbClr val="FF0000"/>
                </a:solidFill>
                <a:latin typeface="Times New Roman" panose="02020603050405020304" pitchFamily="18" charset="0"/>
                <a:cs typeface="Times New Roman" panose="02020603050405020304" pitchFamily="18" charset="0"/>
              </a:rPr>
              <a:t>yüzde yüz fazlasıyla ödenmesi gerekmektedir.</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7294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2 İçerik Yer Tutucusu"/>
          <p:cNvSpPr txBox="1">
            <a:spLocks/>
          </p:cNvSpPr>
          <p:nvPr/>
        </p:nvSpPr>
        <p:spPr>
          <a:xfrm>
            <a:off x="73813" y="1052736"/>
            <a:ext cx="11925255"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dirty="0" smtClean="0">
                <a:solidFill>
                  <a:srgbClr val="FF0000"/>
                </a:solidFill>
                <a:latin typeface="Times New Roman" pitchFamily="18" charset="0"/>
                <a:cs typeface="Times New Roman" pitchFamily="18" charset="0"/>
              </a:rPr>
              <a:t>   657 Sayılı Devlet Memurları Kanunu</a:t>
            </a:r>
          </a:p>
          <a:p>
            <a:pPr algn="just"/>
            <a:r>
              <a:rPr lang="tr-TR" sz="2800" dirty="0" smtClean="0">
                <a:solidFill>
                  <a:srgbClr val="FF0000"/>
                </a:solidFill>
                <a:latin typeface="Times New Roman" pitchFamily="18" charset="0"/>
                <a:cs typeface="Times New Roman" pitchFamily="18" charset="0"/>
              </a:rPr>
              <a:t>   </a:t>
            </a:r>
            <a:r>
              <a:rPr lang="tr-TR" sz="3600" b="1" dirty="0" smtClean="0">
                <a:latin typeface="Times New Roman" pitchFamily="18" charset="0"/>
                <a:cs typeface="Times New Roman" pitchFamily="18" charset="0"/>
              </a:rPr>
              <a:t>Madde 176. </a:t>
            </a:r>
            <a:r>
              <a:rPr lang="tr-TR" sz="36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r>
              <a:rPr lang="tr-TR" sz="28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Millî Eğitim Bakanlığı Örgün ve Yaygın Eğitimi Destekleme ve Yetiştirme Kursları </a:t>
            </a:r>
            <a:r>
              <a:rPr lang="tr-TR" sz="3600" b="1" dirty="0" smtClean="0">
                <a:solidFill>
                  <a:srgbClr val="FF0000"/>
                </a:solidFill>
                <a:latin typeface="Times New Roman" pitchFamily="18" charset="0"/>
                <a:cs typeface="Times New Roman" pitchFamily="18" charset="0"/>
              </a:rPr>
              <a:t>Yönergesi kapsamında </a:t>
            </a:r>
            <a:r>
              <a:rPr lang="tr-TR" sz="3600" b="1" dirty="0" smtClean="0">
                <a:latin typeface="Times New Roman" pitchFamily="18" charset="0"/>
                <a:cs typeface="Times New Roman" pitchFamily="18" charset="0"/>
              </a:rPr>
              <a:t>görev alan yönetici ve öğretmenlere </a:t>
            </a:r>
            <a:r>
              <a:rPr lang="tr-TR" sz="3600" b="1" dirty="0" smtClean="0">
                <a:solidFill>
                  <a:srgbClr val="FF0000"/>
                </a:solidFill>
                <a:latin typeface="Times New Roman" pitchFamily="18" charset="0"/>
                <a:cs typeface="Times New Roman" pitchFamily="18" charset="0"/>
              </a:rPr>
              <a:t>%100 fazlasıyla ödenir</a:t>
            </a:r>
            <a:r>
              <a:rPr lang="tr-TR" sz="3600" b="1"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2571771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28"/>
            <a:ext cx="11925255" cy="537739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4- Okul yöneticilerine hafta içi ders saatlerinden sonra ancak mesai saatleri içinde saat 17.00’ye kadar destekleme ve yetiştirme kursları kapsamında ek ders görevi verilebilir mi?</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Kararda, okul yöneticilerinin isteğe bağlı ek ders görevlerini yerine getirmelerinde herhangi bir zaman sınırlaması öngörülmediğinden, </a:t>
            </a:r>
            <a:r>
              <a:rPr lang="tr-TR" sz="3600" dirty="0" smtClean="0">
                <a:solidFill>
                  <a:srgbClr val="FF0000"/>
                </a:solidFill>
                <a:latin typeface="Times New Roman" panose="02020603050405020304" pitchFamily="18" charset="0"/>
                <a:cs typeface="Times New Roman" panose="02020603050405020304" pitchFamily="18" charset="0"/>
              </a:rPr>
              <a:t>yöneticilerin destekleme ve yetiştirme kurslarında her zaman ders okutabilmeleri </a:t>
            </a:r>
            <a:r>
              <a:rPr lang="tr-TR" sz="3600" b="1" dirty="0" smtClean="0">
                <a:solidFill>
                  <a:srgbClr val="FF0000"/>
                </a:solidFill>
                <a:latin typeface="Times New Roman" panose="02020603050405020304" pitchFamily="18" charset="0"/>
                <a:cs typeface="Times New Roman" panose="02020603050405020304" pitchFamily="18" charset="0"/>
              </a:rPr>
              <a:t>mümkün </a:t>
            </a:r>
            <a:r>
              <a:rPr lang="tr-TR" sz="3600" b="1" u="sng" dirty="0" smtClean="0">
                <a:solidFill>
                  <a:srgbClr val="FF0000"/>
                </a:solidFill>
                <a:latin typeface="Times New Roman" panose="02020603050405020304" pitchFamily="18" charset="0"/>
                <a:cs typeface="Times New Roman" panose="02020603050405020304" pitchFamily="18" charset="0"/>
              </a:rPr>
              <a:t>bulunmaktadır</a:t>
            </a:r>
            <a:r>
              <a:rPr lang="tr-TR" sz="3600" b="1" u="sng"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9685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89756" y="1124744"/>
            <a:ext cx="11809312" cy="5544616"/>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5- Okul yöneticilerine kurs merkezi müdürlüğü görevinden dolayı </a:t>
            </a:r>
            <a:r>
              <a:rPr lang="tr-TR" sz="3600" b="1" dirty="0" smtClean="0">
                <a:solidFill>
                  <a:srgbClr val="FF0000"/>
                </a:solidFill>
                <a:latin typeface="Times New Roman" panose="02020603050405020304" pitchFamily="18" charset="0"/>
                <a:cs typeface="Times New Roman" panose="02020603050405020304" pitchFamily="18" charset="0"/>
              </a:rPr>
              <a:t>hafta içi saat 17.00’den sonra </a:t>
            </a:r>
            <a:r>
              <a:rPr lang="tr-TR" sz="3600" b="1" dirty="0" smtClean="0">
                <a:latin typeface="Times New Roman" panose="02020603050405020304" pitchFamily="18" charset="0"/>
                <a:cs typeface="Times New Roman" panose="02020603050405020304" pitchFamily="18" charset="0"/>
              </a:rPr>
              <a:t>açılan kurslar için </a:t>
            </a:r>
            <a:r>
              <a:rPr lang="tr-TR" sz="3600" b="1" dirty="0" smtClean="0">
                <a:solidFill>
                  <a:srgbClr val="FF0000"/>
                </a:solidFill>
                <a:latin typeface="Times New Roman" panose="02020603050405020304" pitchFamily="18" charset="0"/>
                <a:cs typeface="Times New Roman" panose="02020603050405020304" pitchFamily="18" charset="0"/>
              </a:rPr>
              <a:t>yöneticilik görevinden dolayı </a:t>
            </a:r>
            <a:r>
              <a:rPr lang="tr-TR" sz="3600" b="1" dirty="0" smtClean="0">
                <a:latin typeface="Times New Roman" panose="02020603050405020304" pitchFamily="18" charset="0"/>
                <a:cs typeface="Times New Roman" panose="02020603050405020304" pitchFamily="18" charset="0"/>
              </a:rPr>
              <a:t>ek ders ücreti ödenir mi?</a:t>
            </a:r>
          </a:p>
          <a:p>
            <a:pPr algn="just"/>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Okulların tür ve özelliklerine bağlı olarak yönetim görevi karşılığında anılan Kararın 10'uncu maddesine göre ders niteliğinde yönetim görevi adı altında ek ders ücretinden yararlandırılan yöneticilerin, hafta içinde saat 17.00'den sonra olsa dahi yönetim </a:t>
            </a:r>
            <a:r>
              <a:rPr lang="tr-TR" sz="3600" dirty="0" smtClean="0">
                <a:solidFill>
                  <a:srgbClr val="FF0000"/>
                </a:solidFill>
                <a:latin typeface="Times New Roman" panose="02020603050405020304" pitchFamily="18" charset="0"/>
                <a:cs typeface="Times New Roman" panose="02020603050405020304" pitchFamily="18" charset="0"/>
              </a:rPr>
              <a:t>görevine bağlı olarak ayrıca ek ders ücretinden yararlandırılmaları </a:t>
            </a:r>
            <a:r>
              <a:rPr lang="tr-TR" sz="3600" b="1" u="sng" dirty="0" smtClean="0">
                <a:solidFill>
                  <a:srgbClr val="FF0000"/>
                </a:solidFill>
                <a:latin typeface="Times New Roman" panose="02020603050405020304" pitchFamily="18" charset="0"/>
                <a:cs typeface="Times New Roman" panose="02020603050405020304" pitchFamily="18" charset="0"/>
              </a:rPr>
              <a:t>mümkün bulunmamaktadır</a:t>
            </a:r>
            <a:r>
              <a:rPr lang="tr-TR" sz="3600" b="1"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8566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E257D54-B65D-4775-8A47-BF76CA13EE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2354</Words>
  <Application>Microsoft Office PowerPoint</Application>
  <PresentationFormat>Özel</PresentationFormat>
  <Paragraphs>156</Paragraphs>
  <Slides>34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34</vt:i4>
      </vt:variant>
    </vt:vector>
  </HeadingPairs>
  <TitlesOfParts>
    <vt:vector size="43" baseType="lpstr">
      <vt:lpstr>Arial</vt:lpstr>
      <vt:lpstr>Calibri</vt:lpstr>
      <vt:lpstr>Calibri Light</vt:lpstr>
      <vt:lpstr>Corbel</vt:lpstr>
      <vt:lpstr>Times</vt:lpstr>
      <vt:lpstr>Times New Roman</vt:lpstr>
      <vt:lpstr>Verdana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2013-01-07T12:46:53Z</dcterms:created>
  <dcterms:modified xsi:type="dcterms:W3CDTF">2015-12-13T06:28:03Z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